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 /><Relationship Id="rId2" Type="http://schemas.openxmlformats.org/package/2006/relationships/metadata/core-properties" Target="docProps/core.xml" /><Relationship Id="rId1"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48" r:id="rId1"/>
  </p:sldMasterIdLst>
  <p:notesMasterIdLst>
    <p:notesMasterId r:id="rId19"/>
  </p:notesMasterIdLst>
  <p:sldIdLst>
    <p:sldId id="683" r:id="rId2"/>
    <p:sldId id="695" r:id="rId3"/>
    <p:sldId id="684" r:id="rId4"/>
    <p:sldId id="4700" r:id="rId5"/>
    <p:sldId id="4703" r:id="rId6"/>
    <p:sldId id="4702" r:id="rId7"/>
    <p:sldId id="757" r:id="rId8"/>
    <p:sldId id="762" r:id="rId9"/>
    <p:sldId id="696" r:id="rId10"/>
    <p:sldId id="701" r:id="rId11"/>
    <p:sldId id="787" r:id="rId12"/>
    <p:sldId id="756" r:id="rId13"/>
    <p:sldId id="4678" r:id="rId14"/>
    <p:sldId id="4679" r:id="rId15"/>
    <p:sldId id="788" r:id="rId16"/>
    <p:sldId id="773" r:id="rId17"/>
    <p:sldId id="692" r:id="rId18"/>
  </p:sldIdLst>
  <p:sldSz cx="12192000" cy="6858000"/>
  <p:notesSz cx="6735763" cy="98663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shmi Arora" initials="RA" lastIdx="1" clrIdx="0">
    <p:extLst>
      <p:ext uri="{19B8F6BF-5375-455C-9EA6-DF929625EA0E}">
        <p15:presenceInfo xmlns:p15="http://schemas.microsoft.com/office/powerpoint/2012/main" userId="S::Rashmi.Arora@gjepcindia.com::1c637d4b-0fe0-4482-bd9d-17b9b0f2386f" providerId="AD"/>
      </p:ext>
    </p:extLst>
  </p:cmAuthor>
  <p:cmAuthor id="2" name="Animesh  Sharma" initials="AS" lastIdx="3" clrIdx="1">
    <p:extLst>
      <p:ext uri="{19B8F6BF-5375-455C-9EA6-DF929625EA0E}">
        <p15:presenceInfo xmlns:p15="http://schemas.microsoft.com/office/powerpoint/2012/main" userId="S::Animesh.sharma@gjepcindia.com::3b3ba940-e2ee-4250-80b2-6105a17a0c0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89C5D"/>
    <a:srgbClr val="A19567"/>
    <a:srgbClr val="7D6800"/>
    <a:srgbClr val="996600"/>
    <a:srgbClr val="7F6000"/>
    <a:srgbClr val="820000"/>
    <a:srgbClr val="693B1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500" autoAdjust="0"/>
    <p:restoredTop sz="94249" autoAdjust="0"/>
  </p:normalViewPr>
  <p:slideViewPr>
    <p:cSldViewPr snapToGrid="0">
      <p:cViewPr varScale="1">
        <p:scale>
          <a:sx n="111" d="100"/>
          <a:sy n="111" d="100"/>
        </p:scale>
        <p:origin x="450" y="96"/>
      </p:cViewPr>
      <p:guideLst/>
    </p:cSldViewPr>
  </p:slideViewPr>
  <p:notesTextViewPr>
    <p:cViewPr>
      <p:scale>
        <a:sx n="1" d="1"/>
        <a:sy n="1" d="1"/>
      </p:scale>
      <p:origin x="0" y="0"/>
    </p:cViewPr>
  </p:notesTextViewPr>
  <p:sorterViewPr>
    <p:cViewPr>
      <p:scale>
        <a:sx n="100" d="100"/>
        <a:sy n="100" d="100"/>
      </p:scale>
      <p:origin x="0" y="-244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slide" Target="slides/slide17.xml" /><Relationship Id="rId3" Type="http://schemas.openxmlformats.org/officeDocument/2006/relationships/slide" Target="slides/slide2.xml" /><Relationship Id="rId21" Type="http://schemas.openxmlformats.org/officeDocument/2006/relationships/presProps" Target="presProps.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slide" Target="slides/slide16.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commentAuthors" Target="commentAuthor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24" Type="http://schemas.openxmlformats.org/officeDocument/2006/relationships/tableStyles" Target="tableStyles.xml" /><Relationship Id="rId5" Type="http://schemas.openxmlformats.org/officeDocument/2006/relationships/slide" Target="slides/slide4.xml" /><Relationship Id="rId15" Type="http://schemas.openxmlformats.org/officeDocument/2006/relationships/slide" Target="slides/slide14.xml" /><Relationship Id="rId23" Type="http://schemas.openxmlformats.org/officeDocument/2006/relationships/theme" Target="theme/theme1.xml" /><Relationship Id="rId10" Type="http://schemas.openxmlformats.org/officeDocument/2006/relationships/slide" Target="slides/slide9.xml" /><Relationship Id="rId19" Type="http://schemas.openxmlformats.org/officeDocument/2006/relationships/notesMaster" Target="notesMasters/notesMaster1.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openxmlformats.org/officeDocument/2006/relationships/viewProps" Target="viewProps.xml" /></Relationships>
</file>

<file path=ppt/charts/_rels/chart1.xml.rels><?xml version="1.0" encoding="UTF-8" standalone="yes"?>
<Relationships xmlns="http://schemas.openxmlformats.org/package/2006/relationships"><Relationship Id="rId3" Type="http://schemas.openxmlformats.org/officeDocument/2006/relationships/oleObject" Target="file:///D:\OneDrive%20-%20The%20Gem%20and%20Jewellery%20Export%20Promotion%20Council%20of%20India\CYRILA%20OFFICIAL%20DATA\stat_new\Stat%2022-23\power%20point\2022-23\Monthly%20Presentation_2022-23%20as%20on%2008-11.xlsx" TargetMode="External" /><Relationship Id="rId2" Type="http://schemas.microsoft.com/office/2011/relationships/chartColorStyle" Target="colors1.xml" /><Relationship Id="rId1" Type="http://schemas.microsoft.com/office/2011/relationships/chartStyle" Target="style1.xml" /></Relationships>
</file>

<file path=ppt/charts/_rels/chart2.xml.rels><?xml version="1.0" encoding="UTF-8" standalone="yes"?>
<Relationships xmlns="http://schemas.openxmlformats.org/package/2006/relationships"><Relationship Id="rId1" Type="http://schemas.openxmlformats.org/officeDocument/2006/relationships/oleObject" Target="file:///D:\OneDrive%20-%20The%20Gem%20and%20Jewellery%20Export%20Promotion%20Council%20of%20India\CYRILA%20OFFICIAL%20DATA\stat_new\Stat%2022-23\Target%20Council\New%20Format%20for%20Revised%20target%20.xls" TargetMode="External" /></Relationships>
</file>

<file path=ppt/charts/_rels/chart3.xml.rels><?xml version="1.0" encoding="UTF-8" standalone="yes"?>
<Relationships xmlns="http://schemas.openxmlformats.org/package/2006/relationships"><Relationship Id="rId1" Type="http://schemas.openxmlformats.org/officeDocument/2006/relationships/oleObject" Target="file:///D:\OneDrive%20-%20The%20Gem%20and%20Jewellery%20Export%20Promotion%20Council%20of%20India\CYRILA%20OFFICIAL%20DATA\stat_new\Stat%2022-23\Target%20Council\New%20Format%20for%20Revised%20target%20.xls" TargetMode="External" /></Relationships>
</file>

<file path=ppt/charts/_rels/chart4.xml.rels><?xml version="1.0" encoding="UTF-8" standalone="yes"?>
<Relationships xmlns="http://schemas.openxmlformats.org/package/2006/relationships"><Relationship Id="rId3" Type="http://schemas.openxmlformats.org/officeDocument/2006/relationships/oleObject" Target="file:///D:\OneDrive%20-%20The%20Gem%20and%20Jewellery%20Export%20Promotion%20Council%20of%20India\CYRILA%20OFFICIAL%20DATA\stat_new\Stat%2022-23\power%20point\2022-23\Monthly%20Presentation_2022-23%20as%20on%2008-11.xlsx" TargetMode="External" /><Relationship Id="rId2" Type="http://schemas.microsoft.com/office/2011/relationships/chartColorStyle" Target="colors2.xml" /><Relationship Id="rId1" Type="http://schemas.microsoft.com/office/2011/relationships/chartStyle" Target="style2.xml" /></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8423088258302062E-2"/>
          <c:y val="4.4633955987986404E-2"/>
          <c:w val="0.88368461047164837"/>
          <c:h val="0.90628328008519698"/>
        </c:manualLayout>
      </c:layout>
      <c:lineChart>
        <c:grouping val="standard"/>
        <c:varyColors val="0"/>
        <c:ser>
          <c:idx val="0"/>
          <c:order val="0"/>
          <c:spPr>
            <a:ln w="28575" cap="rnd">
              <a:solidFill>
                <a:schemeClr val="accent1"/>
              </a:solidFill>
              <a:round/>
            </a:ln>
            <a:effectLst/>
          </c:spPr>
          <c:marker>
            <c:symbol val="none"/>
          </c:marker>
          <c:dLbls>
            <c:dLbl>
              <c:idx val="0"/>
              <c:layout>
                <c:manualLayout>
                  <c:x val="-4.5384349496618043E-2"/>
                  <c:y val="-0.1210409189404666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3D4C-4427-B27A-2AD48EE7EC3D}"/>
                </c:ext>
              </c:extLst>
            </c:dLbl>
            <c:dLbl>
              <c:idx val="1"/>
              <c:layout>
                <c:manualLayout>
                  <c:x val="-6.1111115153852591E-2"/>
                  <c:y val="-0.15717330247032507"/>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3D4C-4427-B27A-2AD48EE7EC3D}"/>
                </c:ext>
              </c:extLst>
            </c:dLbl>
            <c:dLbl>
              <c:idx val="2"/>
              <c:layout>
                <c:manualLayout>
                  <c:x val="7.4999999999999997E-2"/>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3D4C-4427-B27A-2AD48EE7EC3D}"/>
                </c:ext>
              </c:extLst>
            </c:dLbl>
            <c:dLbl>
              <c:idx val="3"/>
              <c:layout>
                <c:manualLayout>
                  <c:x val="-0.10557420472200298"/>
                  <c:y val="0.1239889714253287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3D4C-4427-B27A-2AD48EE7EC3D}"/>
                </c:ext>
              </c:extLst>
            </c:dLbl>
            <c:dLbl>
              <c:idx val="4"/>
              <c:layout>
                <c:manualLayout>
                  <c:x val="-1.3856738987269002E-3"/>
                  <c:y val="0.17527671269729281"/>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3D4C-4427-B27A-2AD48EE7EC3D}"/>
                </c:ext>
              </c:extLst>
            </c:dLbl>
            <c:dLbl>
              <c:idx val="5"/>
              <c:layout>
                <c:manualLayout>
                  <c:x val="4.9144341637528469E-2"/>
                  <c:y val="-9.344408613525589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3D4C-4427-B27A-2AD48EE7EC3D}"/>
                </c:ext>
              </c:extLst>
            </c:dLbl>
            <c:dLbl>
              <c:idx val="6"/>
              <c:layout>
                <c:manualLayout>
                  <c:x val="8.8888888888888892E-2"/>
                  <c:y val="-9.2592592592592587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3D4C-4427-B27A-2AD48EE7EC3D}"/>
                </c:ext>
              </c:extLst>
            </c:dLbl>
            <c:dLbl>
              <c:idx val="8"/>
              <c:layout>
                <c:manualLayout>
                  <c:x val="-1.0185067526415994E-16"/>
                  <c:y val="-0.1574074074074075"/>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3D4C-4427-B27A-2AD48EE7EC3D}"/>
                </c:ext>
              </c:extLst>
            </c:dLbl>
            <c:spPr>
              <a:solidFill>
                <a:sysClr val="window" lastClr="FFFFFF">
                  <a:lumMod val="75000"/>
                </a:sysClr>
              </a:solidFill>
              <a:ln>
                <a:solidFill>
                  <a:sysClr val="windowText" lastClr="000000">
                    <a:lumMod val="25000"/>
                    <a:lumOff val="75000"/>
                  </a:sysClr>
                </a:solidFill>
              </a:ln>
              <a:effectLst/>
            </c:spPr>
            <c:txPr>
              <a:bodyPr rot="0" spcFirstLastPara="1" vertOverflow="clip" horzOverflow="clip" vert="horz" wrap="square" lIns="36576" tIns="18288" rIns="36576" bIns="18288" anchor="ctr" anchorCtr="1">
                <a:spAutoFit/>
              </a:bodyPr>
              <a:lstStyle/>
              <a:p>
                <a:pPr>
                  <a:defRPr sz="1800" b="1" i="1" u="none" strike="noStrike" kern="1200" baseline="0">
                    <a:solidFill>
                      <a:schemeClr val="dk1">
                        <a:lumMod val="65000"/>
                        <a:lumOff val="3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wedgeRoundRectCallout">
                    <a:avLst/>
                  </a:prstGeom>
                  <a:noFill/>
                  <a:ln>
                    <a:noFill/>
                  </a:ln>
                </c15:spPr>
                <c15:showLeaderLines val="0"/>
              </c:ext>
            </c:extLst>
          </c:dLbls>
          <c:cat>
            <c:strRef>
              <c:f>'MOC Month-wise'!$D$7:$D$19</c:f>
              <c:strCache>
                <c:ptCount val="9"/>
                <c:pt idx="0">
                  <c:v>April</c:v>
                </c:pt>
                <c:pt idx="1">
                  <c:v>May</c:v>
                </c:pt>
                <c:pt idx="2">
                  <c:v>June</c:v>
                </c:pt>
                <c:pt idx="3">
                  <c:v>July</c:v>
                </c:pt>
                <c:pt idx="4">
                  <c:v>August</c:v>
                </c:pt>
                <c:pt idx="5">
                  <c:v>September</c:v>
                </c:pt>
                <c:pt idx="6">
                  <c:v>October</c:v>
                </c:pt>
                <c:pt idx="7">
                  <c:v>November</c:v>
                </c:pt>
                <c:pt idx="8">
                  <c:v>Apr to November</c:v>
                </c:pt>
              </c:strCache>
            </c:strRef>
          </c:cat>
          <c:val>
            <c:numRef>
              <c:f>'MOC Month-wise'!$G$7:$G$19</c:f>
              <c:numCache>
                <c:formatCode>0.00</c:formatCode>
                <c:ptCount val="9"/>
                <c:pt idx="0">
                  <c:v>2.56</c:v>
                </c:pt>
                <c:pt idx="1">
                  <c:v>8.77</c:v>
                </c:pt>
                <c:pt idx="2">
                  <c:v>25.11</c:v>
                </c:pt>
                <c:pt idx="3">
                  <c:v>-5.28</c:v>
                </c:pt>
                <c:pt idx="4">
                  <c:v>-2.95</c:v>
                </c:pt>
                <c:pt idx="5">
                  <c:v>17.14</c:v>
                </c:pt>
                <c:pt idx="6">
                  <c:v>-21.56</c:v>
                </c:pt>
                <c:pt idx="7">
                  <c:v>2.0499999999999998</c:v>
                </c:pt>
                <c:pt idx="8">
                  <c:v>1.8</c:v>
                </c:pt>
              </c:numCache>
            </c:numRef>
          </c:val>
          <c:smooth val="0"/>
          <c:extLst>
            <c:ext xmlns:c16="http://schemas.microsoft.com/office/drawing/2014/chart" uri="{C3380CC4-5D6E-409C-BE32-E72D297353CC}">
              <c16:uniqueId val="{00000008-3D4C-4427-B27A-2AD48EE7EC3D}"/>
            </c:ext>
          </c:extLst>
        </c:ser>
        <c:dLbls>
          <c:showLegendKey val="0"/>
          <c:showVal val="0"/>
          <c:showCatName val="0"/>
          <c:showSerName val="0"/>
          <c:showPercent val="0"/>
          <c:showBubbleSize val="0"/>
        </c:dLbls>
        <c:smooth val="0"/>
        <c:axId val="653033064"/>
        <c:axId val="653034048"/>
      </c:lineChart>
      <c:catAx>
        <c:axId val="65303306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653034048"/>
        <c:crosses val="autoZero"/>
        <c:auto val="1"/>
        <c:lblAlgn val="ctr"/>
        <c:lblOffset val="100"/>
        <c:noMultiLvlLbl val="0"/>
      </c:catAx>
      <c:valAx>
        <c:axId val="653034048"/>
        <c:scaling>
          <c:orientation val="minMax"/>
        </c:scaling>
        <c:delete val="0"/>
        <c:axPos val="l"/>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65303306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2000" b="1" i="0" u="none" strike="noStrike" baseline="0">
                <a:solidFill>
                  <a:srgbClr val="333333"/>
                </a:solidFill>
                <a:latin typeface="Calibri"/>
                <a:ea typeface="Calibri"/>
                <a:cs typeface="Calibri"/>
              </a:defRPr>
            </a:pPr>
            <a:r>
              <a:rPr lang="en-IN" sz="2000" b="1"/>
              <a:t>MOC&amp;I</a:t>
            </a:r>
          </a:p>
        </c:rich>
      </c:tx>
      <c:layout>
        <c:manualLayout>
          <c:xMode val="edge"/>
          <c:yMode val="edge"/>
          <c:x val="0.81782633420822404"/>
          <c:y val="3.2407255063266346E-2"/>
        </c:manualLayout>
      </c:layout>
      <c:overlay val="0"/>
      <c:spPr>
        <a:noFill/>
        <a:ln w="25400">
          <a:noFill/>
        </a:ln>
      </c:spPr>
    </c:title>
    <c:autoTitleDeleted val="0"/>
    <c:view3D>
      <c:rotX val="15"/>
      <c:rotY val="20"/>
      <c:depthPercent val="100"/>
      <c:rAngAx val="1"/>
    </c:view3D>
    <c:floor>
      <c:thickness val="0"/>
      <c:spPr>
        <a:noFill/>
        <a:ln w="9525">
          <a:noFill/>
        </a:ln>
      </c:spPr>
    </c:floor>
    <c:sideWall>
      <c:thickness val="0"/>
      <c:spPr>
        <a:noFill/>
        <a:ln w="25400">
          <a:noFill/>
        </a:ln>
      </c:spPr>
    </c:sideWall>
    <c:backWall>
      <c:thickness val="0"/>
      <c:spPr>
        <a:noFill/>
        <a:ln w="25400">
          <a:noFill/>
        </a:ln>
      </c:spPr>
    </c:backWall>
    <c:plotArea>
      <c:layout/>
      <c:bar3DChart>
        <c:barDir val="col"/>
        <c:grouping val="clustered"/>
        <c:varyColors val="0"/>
        <c:ser>
          <c:idx val="0"/>
          <c:order val="0"/>
          <c:spPr>
            <a:solidFill>
              <a:srgbClr val="4F81BD"/>
            </a:solidFill>
            <a:ln w="25400">
              <a:noFill/>
            </a:ln>
          </c:spPr>
          <c:invertIfNegative val="0"/>
          <c:dPt>
            <c:idx val="1"/>
            <c:invertIfNegative val="0"/>
            <c:bubble3D val="0"/>
            <c:spPr>
              <a:solidFill>
                <a:schemeClr val="accent2">
                  <a:lumMod val="60000"/>
                  <a:lumOff val="40000"/>
                </a:schemeClr>
              </a:solidFill>
              <a:ln>
                <a:noFill/>
              </a:ln>
              <a:effectLst/>
              <a:sp3d/>
            </c:spPr>
            <c:extLst>
              <c:ext xmlns:c16="http://schemas.microsoft.com/office/drawing/2014/chart" uri="{C3380CC4-5D6E-409C-BE32-E72D297353CC}">
                <c16:uniqueId val="{00000001-6B76-4BFF-A36F-D5CCE9D19BDB}"/>
              </c:ext>
            </c:extLst>
          </c:dPt>
          <c:dLbls>
            <c:dLbl>
              <c:idx val="0"/>
              <c:layout>
                <c:manualLayout>
                  <c:x val="0.10136459290575198"/>
                  <c:y val="-9.5434866290285469E-2"/>
                </c:manualLayout>
              </c:layout>
              <c:tx>
                <c:rich>
                  <a:bodyPr/>
                  <a:lstStyle/>
                  <a:p>
                    <a:pPr>
                      <a:defRPr sz="2000" b="1">
                        <a:latin typeface="Cambria" panose="02040503050406030204" pitchFamily="18" charset="0"/>
                        <a:ea typeface="Cambria" panose="02040503050406030204" pitchFamily="18" charset="0"/>
                      </a:defRPr>
                    </a:pPr>
                    <a:r>
                      <a:rPr lang="en-US" sz="1800" b="1" dirty="0">
                        <a:latin typeface="Cambria" panose="02040503050406030204" pitchFamily="18" charset="0"/>
                        <a:ea typeface="Cambria" panose="02040503050406030204" pitchFamily="18" charset="0"/>
                      </a:rPr>
                      <a:t>US$ 45.70 Bn.</a:t>
                    </a:r>
                  </a:p>
                </c:rich>
              </c:tx>
              <c:spPr>
                <a:solidFill>
                  <a:prstClr val="white">
                    <a:lumMod val="85000"/>
                  </a:prstClr>
                </a:solidFill>
                <a:ln>
                  <a:solidFill>
                    <a:prstClr val="black">
                      <a:lumMod val="65000"/>
                      <a:lumOff val="35000"/>
                    </a:prstClr>
                  </a:solidFill>
                </a:ln>
                <a:effectLst/>
              </c:spPr>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wedgeRectCallout">
                      <a:avLst/>
                    </a:prstGeom>
                  </c15:spPr>
                  <c15:layout>
                    <c:manualLayout>
                      <c:w val="0.32593579440626175"/>
                      <c:h val="0.11591500243108938"/>
                    </c:manualLayout>
                  </c15:layout>
                  <c15:showDataLabelsRange val="0"/>
                </c:ext>
                <c:ext xmlns:c16="http://schemas.microsoft.com/office/drawing/2014/chart" uri="{C3380CC4-5D6E-409C-BE32-E72D297353CC}">
                  <c16:uniqueId val="{00000002-6B76-4BFF-A36F-D5CCE9D19BDB}"/>
                </c:ext>
              </c:extLst>
            </c:dLbl>
            <c:dLbl>
              <c:idx val="1"/>
              <c:layout>
                <c:manualLayout>
                  <c:x val="8.6107549636388905E-2"/>
                  <c:y val="-7.7285327389859423E-2"/>
                </c:manualLayout>
              </c:layout>
              <c:tx>
                <c:rich>
                  <a:bodyPr/>
                  <a:lstStyle/>
                  <a:p>
                    <a:pPr>
                      <a:defRPr sz="2000" b="1">
                        <a:latin typeface="Cambria" panose="02040503050406030204" pitchFamily="18" charset="0"/>
                        <a:ea typeface="Cambria" panose="02040503050406030204" pitchFamily="18" charset="0"/>
                      </a:defRPr>
                    </a:pPr>
                    <a:r>
                      <a:rPr lang="en-US" sz="1800" b="1" dirty="0">
                        <a:latin typeface="Cambria" panose="02040503050406030204" pitchFamily="18" charset="0"/>
                        <a:ea typeface="Cambria" panose="02040503050406030204" pitchFamily="18" charset="0"/>
                      </a:rPr>
                      <a:t>US$ 26.47 Bn (57.91%)</a:t>
                    </a:r>
                  </a:p>
                </c:rich>
              </c:tx>
              <c:spPr>
                <a:solidFill>
                  <a:prstClr val="white">
                    <a:lumMod val="85000"/>
                  </a:prstClr>
                </a:solidFill>
                <a:ln>
                  <a:solidFill>
                    <a:prstClr val="black">
                      <a:lumMod val="65000"/>
                      <a:lumOff val="35000"/>
                    </a:prstClr>
                  </a:solidFill>
                </a:ln>
                <a:effectLst/>
              </c:spPr>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wedgeRectCallout">
                      <a:avLst/>
                    </a:prstGeom>
                  </c15:spPr>
                  <c15:layout>
                    <c:manualLayout>
                      <c:w val="0.27208727923333126"/>
                      <c:h val="0.15772768702546766"/>
                    </c:manualLayout>
                  </c15:layout>
                  <c15:showDataLabelsRange val="0"/>
                </c:ext>
                <c:ext xmlns:c16="http://schemas.microsoft.com/office/drawing/2014/chart" uri="{C3380CC4-5D6E-409C-BE32-E72D297353CC}">
                  <c16:uniqueId val="{00000001-6B76-4BFF-A36F-D5CCE9D19BDB}"/>
                </c:ext>
              </c:extLst>
            </c:dLbl>
            <c:spPr>
              <a:solidFill>
                <a:prstClr val="white"/>
              </a:solidFill>
              <a:ln>
                <a:solidFill>
                  <a:prstClr val="black">
                    <a:lumMod val="65000"/>
                    <a:lumOff val="35000"/>
                  </a:prstClr>
                </a:solidFill>
              </a:ln>
              <a:effectLst/>
            </c:spPr>
            <c:txPr>
              <a:bodyPr/>
              <a:lstStyle/>
              <a:p>
                <a:pPr>
                  <a:defRPr sz="2000" b="1">
                    <a:latin typeface="Cambria" panose="02040503050406030204" pitchFamily="18" charset="0"/>
                    <a:ea typeface="Cambria" panose="02040503050406030204" pitchFamily="18"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wedgeRectCallout">
                    <a:avLst/>
                  </a:prstGeom>
                </c15:spPr>
                <c15:showLeaderLines val="0"/>
              </c:ext>
            </c:extLst>
          </c:dLbls>
          <c:cat>
            <c:strRef>
              <c:f>'Council region'!$D$148:$E$148</c:f>
              <c:strCache>
                <c:ptCount val="2"/>
                <c:pt idx="0">
                  <c:v>Total Exports  (April 2022 - March 2023)
Target</c:v>
                </c:pt>
                <c:pt idx="1">
                  <c:v>Actual Exports &amp; % Achieved
 ( April to November 2022)</c:v>
                </c:pt>
              </c:strCache>
            </c:strRef>
          </c:cat>
          <c:val>
            <c:numRef>
              <c:f>'Council region'!$D$149:$E$149</c:f>
              <c:numCache>
                <c:formatCode>0.00</c:formatCode>
                <c:ptCount val="2"/>
                <c:pt idx="0" formatCode="General">
                  <c:v>45705</c:v>
                </c:pt>
                <c:pt idx="1">
                  <c:v>26468.105830710221</c:v>
                </c:pt>
              </c:numCache>
            </c:numRef>
          </c:val>
          <c:extLst>
            <c:ext xmlns:c16="http://schemas.microsoft.com/office/drawing/2014/chart" uri="{C3380CC4-5D6E-409C-BE32-E72D297353CC}">
              <c16:uniqueId val="{00000003-6B76-4BFF-A36F-D5CCE9D19BDB}"/>
            </c:ext>
          </c:extLst>
        </c:ser>
        <c:dLbls>
          <c:showLegendKey val="0"/>
          <c:showVal val="0"/>
          <c:showCatName val="0"/>
          <c:showSerName val="0"/>
          <c:showPercent val="0"/>
          <c:showBubbleSize val="0"/>
        </c:dLbls>
        <c:gapWidth val="150"/>
        <c:shape val="box"/>
        <c:axId val="1004165104"/>
        <c:axId val="1"/>
        <c:axId val="0"/>
      </c:bar3DChart>
      <c:catAx>
        <c:axId val="1004165104"/>
        <c:scaling>
          <c:orientation val="minMax"/>
        </c:scaling>
        <c:delete val="0"/>
        <c:axPos val="b"/>
        <c:numFmt formatCode="General" sourceLinked="1"/>
        <c:majorTickMark val="none"/>
        <c:minorTickMark val="none"/>
        <c:tickLblPos val="nextTo"/>
        <c:spPr>
          <a:ln w="9525">
            <a:noFill/>
          </a:ln>
        </c:spPr>
        <c:txPr>
          <a:bodyPr rot="0" vert="horz"/>
          <a:lstStyle/>
          <a:p>
            <a:pPr>
              <a:defRPr sz="1200" b="0" i="0" u="none" strike="noStrike" baseline="0">
                <a:solidFill>
                  <a:srgbClr val="333333"/>
                </a:solidFill>
                <a:latin typeface="Cambria" panose="02040503050406030204" pitchFamily="18" charset="0"/>
                <a:ea typeface="Cambria" panose="02040503050406030204" pitchFamily="18" charset="0"/>
                <a:cs typeface="Calibri"/>
              </a:defRPr>
            </a:pPr>
            <a:endParaRPr lang="en-US"/>
          </a:p>
        </c:txPr>
        <c:crossAx val="1"/>
        <c:crosses val="autoZero"/>
        <c:auto val="1"/>
        <c:lblAlgn val="ctr"/>
        <c:lblOffset val="100"/>
        <c:noMultiLvlLbl val="0"/>
      </c:catAx>
      <c:valAx>
        <c:axId val="1"/>
        <c:scaling>
          <c:orientation val="minMax"/>
        </c:scaling>
        <c:delete val="0"/>
        <c:axPos val="l"/>
        <c:numFmt formatCode="General" sourceLinked="1"/>
        <c:majorTickMark val="none"/>
        <c:minorTickMark val="none"/>
        <c:tickLblPos val="nextTo"/>
        <c:spPr>
          <a:ln w="9525">
            <a:noFill/>
          </a:ln>
        </c:spPr>
        <c:txPr>
          <a:bodyPr rot="0" vert="horz"/>
          <a:lstStyle/>
          <a:p>
            <a:pPr>
              <a:defRPr sz="900" b="0" i="0" u="none" strike="noStrike" baseline="0">
                <a:solidFill>
                  <a:srgbClr val="333333"/>
                </a:solidFill>
                <a:latin typeface="Calibri"/>
                <a:ea typeface="Calibri"/>
                <a:cs typeface="Calibri"/>
              </a:defRPr>
            </a:pPr>
            <a:endParaRPr lang="en-US"/>
          </a:p>
        </c:txPr>
        <c:crossAx val="1004165104"/>
        <c:crosses val="autoZero"/>
        <c:crossBetween val="between"/>
      </c:valAx>
      <c:spPr>
        <a:noFill/>
        <a:ln w="25400">
          <a:noFill/>
        </a:ln>
      </c:spPr>
    </c:plotArea>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sz="1000" b="0" i="0" u="none" strike="noStrike" baseline="0">
          <a:solidFill>
            <a:srgbClr val="000000"/>
          </a:solidFill>
          <a:latin typeface="Calibri"/>
          <a:ea typeface="Calibri"/>
          <a:cs typeface="Calibri"/>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2000" b="1" i="0" u="none" strike="noStrike" baseline="0">
                <a:solidFill>
                  <a:srgbClr val="333333"/>
                </a:solidFill>
                <a:latin typeface="Calibri"/>
                <a:ea typeface="Calibri"/>
                <a:cs typeface="Calibri"/>
              </a:defRPr>
            </a:pPr>
            <a:r>
              <a:rPr lang="en-IN" sz="2000" b="1" dirty="0"/>
              <a:t>MOC&amp;I</a:t>
            </a:r>
          </a:p>
        </c:rich>
      </c:tx>
      <c:layout>
        <c:manualLayout>
          <c:xMode val="edge"/>
          <c:yMode val="edge"/>
          <c:x val="0.79282633420822402"/>
          <c:y val="4.1666666666666664E-2"/>
        </c:manualLayout>
      </c:layout>
      <c:overlay val="0"/>
      <c:spPr>
        <a:noFill/>
        <a:ln w="25400">
          <a:noFill/>
        </a:ln>
      </c:spPr>
    </c:title>
    <c:autoTitleDeleted val="0"/>
    <c:view3D>
      <c:rotX val="15"/>
      <c:rotY val="20"/>
      <c:depthPercent val="100"/>
      <c:rAngAx val="1"/>
    </c:view3D>
    <c:floor>
      <c:thickness val="0"/>
      <c:spPr>
        <a:noFill/>
        <a:ln w="9525">
          <a:noFill/>
        </a:ln>
      </c:spPr>
    </c:floor>
    <c:sideWall>
      <c:thickness val="0"/>
      <c:spPr>
        <a:noFill/>
        <a:ln w="25400">
          <a:noFill/>
        </a:ln>
      </c:spPr>
    </c:sideWall>
    <c:backWall>
      <c:thickness val="0"/>
      <c:spPr>
        <a:noFill/>
        <a:ln w="25400">
          <a:noFill/>
        </a:ln>
      </c:spPr>
    </c:backWall>
    <c:plotArea>
      <c:layout/>
      <c:bar3DChart>
        <c:barDir val="col"/>
        <c:grouping val="clustered"/>
        <c:varyColors val="0"/>
        <c:ser>
          <c:idx val="0"/>
          <c:order val="0"/>
          <c:spPr>
            <a:solidFill>
              <a:schemeClr val="accent2">
                <a:lumMod val="60000"/>
                <a:lumOff val="40000"/>
              </a:schemeClr>
            </a:solidFill>
            <a:ln>
              <a:noFill/>
            </a:ln>
            <a:effectLst/>
            <a:sp3d/>
          </c:spPr>
          <c:invertIfNegative val="0"/>
          <c:dPt>
            <c:idx val="1"/>
            <c:invertIfNegative val="0"/>
            <c:bubble3D val="0"/>
            <c:spPr>
              <a:solidFill>
                <a:schemeClr val="accent6">
                  <a:lumMod val="40000"/>
                  <a:lumOff val="60000"/>
                </a:schemeClr>
              </a:solidFill>
              <a:ln>
                <a:noFill/>
              </a:ln>
              <a:effectLst/>
              <a:sp3d/>
            </c:spPr>
            <c:extLst>
              <c:ext xmlns:c16="http://schemas.microsoft.com/office/drawing/2014/chart" uri="{C3380CC4-5D6E-409C-BE32-E72D297353CC}">
                <c16:uniqueId val="{00000001-86A8-4D55-9A57-9E9EC41D3C7D}"/>
              </c:ext>
            </c:extLst>
          </c:dPt>
          <c:dPt>
            <c:idx val="2"/>
            <c:invertIfNegative val="0"/>
            <c:bubble3D val="0"/>
            <c:spPr>
              <a:solidFill>
                <a:srgbClr val="C00000"/>
              </a:solidFill>
              <a:ln w="25400">
                <a:noFill/>
              </a:ln>
            </c:spPr>
            <c:extLst>
              <c:ext xmlns:c16="http://schemas.microsoft.com/office/drawing/2014/chart" uri="{C3380CC4-5D6E-409C-BE32-E72D297353CC}">
                <c16:uniqueId val="{00000003-86A8-4D55-9A57-9E9EC41D3C7D}"/>
              </c:ext>
            </c:extLst>
          </c:dPt>
          <c:dLbls>
            <c:dLbl>
              <c:idx val="0"/>
              <c:layout>
                <c:manualLayout>
                  <c:x val="6.872661749619878E-2"/>
                  <c:y val="-5.5555373286672524E-2"/>
                </c:manualLayout>
              </c:layout>
              <c:tx>
                <c:rich>
                  <a:bodyPr/>
                  <a:lstStyle/>
                  <a:p>
                    <a:r>
                      <a:rPr lang="en-US" dirty="0"/>
                      <a:t>US$ 30.47 Bn</a:t>
                    </a:r>
                  </a:p>
                </c:rich>
              </c:tx>
              <c:showLegendKey val="0"/>
              <c:showVal val="1"/>
              <c:showCatName val="0"/>
              <c:showSerName val="0"/>
              <c:showPercent val="0"/>
              <c:showBubbleSize val="0"/>
              <c:extLst>
                <c:ext xmlns:c15="http://schemas.microsoft.com/office/drawing/2012/chart" uri="{CE6537A1-D6FC-4f65-9D91-7224C49458BB}">
                  <c15:layout>
                    <c:manualLayout>
                      <c:w val="0.24152928156402292"/>
                      <c:h val="0.12300157128620408"/>
                    </c:manualLayout>
                  </c15:layout>
                  <c15:showDataLabelsRange val="0"/>
                </c:ext>
                <c:ext xmlns:c16="http://schemas.microsoft.com/office/drawing/2014/chart" uri="{C3380CC4-5D6E-409C-BE32-E72D297353CC}">
                  <c16:uniqueId val="{00000004-86A8-4D55-9A57-9E9EC41D3C7D}"/>
                </c:ext>
              </c:extLst>
            </c:dLbl>
            <c:dLbl>
              <c:idx val="1"/>
              <c:layout>
                <c:manualLayout>
                  <c:x val="9.2531133005502336E-2"/>
                  <c:y val="-6.9444542767640671E-2"/>
                </c:manualLayout>
              </c:layout>
              <c:tx>
                <c:rich>
                  <a:bodyPr/>
                  <a:lstStyle/>
                  <a:p>
                    <a:r>
                      <a:rPr lang="en-US" dirty="0"/>
                      <a:t>US$ 26.47 Bn</a:t>
                    </a:r>
                  </a:p>
                </c:rich>
              </c:tx>
              <c:showLegendKey val="0"/>
              <c:showVal val="1"/>
              <c:showCatName val="0"/>
              <c:showSerName val="0"/>
              <c:showPercent val="0"/>
              <c:showBubbleSize val="0"/>
              <c:extLst>
                <c:ext xmlns:c15="http://schemas.microsoft.com/office/drawing/2012/chart" uri="{CE6537A1-D6FC-4f65-9D91-7224C49458BB}">
                  <c15:layout>
                    <c:manualLayout>
                      <c:w val="0.22089633422385352"/>
                      <c:h val="0.13191003132577028"/>
                    </c:manualLayout>
                  </c15:layout>
                  <c15:showDataLabelsRange val="0"/>
                </c:ext>
                <c:ext xmlns:c16="http://schemas.microsoft.com/office/drawing/2014/chart" uri="{C3380CC4-5D6E-409C-BE32-E72D297353CC}">
                  <c16:uniqueId val="{00000001-86A8-4D55-9A57-9E9EC41D3C7D}"/>
                </c:ext>
              </c:extLst>
            </c:dLbl>
            <c:dLbl>
              <c:idx val="2"/>
              <c:layout>
                <c:manualLayout>
                  <c:x val="7.3465202801587526E-2"/>
                  <c:y val="0.28530830221404169"/>
                </c:manualLayout>
              </c:layout>
              <c:tx>
                <c:rich>
                  <a:bodyPr/>
                  <a:lstStyle/>
                  <a:p>
                    <a:r>
                      <a:rPr lang="en-US" dirty="0"/>
                      <a:t>US$ -4.00</a:t>
                    </a:r>
                    <a:r>
                      <a:rPr lang="en-US" baseline="0" dirty="0"/>
                      <a:t> Bn</a:t>
                    </a:r>
                    <a:endParaRPr lang="en-US" dirty="0"/>
                  </a:p>
                </c:rich>
              </c:tx>
              <c:showLegendKey val="0"/>
              <c:showVal val="1"/>
              <c:showCatName val="0"/>
              <c:showSerName val="0"/>
              <c:showPercent val="0"/>
              <c:showBubbleSize val="0"/>
              <c:extLst>
                <c:ext xmlns:c15="http://schemas.microsoft.com/office/drawing/2012/chart" uri="{CE6537A1-D6FC-4f65-9D91-7224C49458BB}">
                  <c15:layout>
                    <c:manualLayout>
                      <c:w val="0.23699032567275694"/>
                      <c:h val="0.11871051094632143"/>
                    </c:manualLayout>
                  </c15:layout>
                  <c15:showDataLabelsRange val="0"/>
                </c:ext>
                <c:ext xmlns:c16="http://schemas.microsoft.com/office/drawing/2014/chart" uri="{C3380CC4-5D6E-409C-BE32-E72D297353CC}">
                  <c16:uniqueId val="{00000003-86A8-4D55-9A57-9E9EC41D3C7D}"/>
                </c:ext>
              </c:extLst>
            </c:dLbl>
            <c:spPr>
              <a:solidFill>
                <a:prstClr val="white">
                  <a:lumMod val="85000"/>
                </a:prstClr>
              </a:solidFill>
              <a:ln>
                <a:solidFill>
                  <a:prstClr val="black">
                    <a:lumMod val="65000"/>
                    <a:lumOff val="35000"/>
                  </a:prstClr>
                </a:solidFill>
              </a:ln>
              <a:effectLst/>
            </c:spPr>
            <c:txPr>
              <a:bodyPr/>
              <a:lstStyle/>
              <a:p>
                <a:pPr>
                  <a:defRPr sz="1800" b="1"/>
                </a:pPr>
                <a:endParaRPr lang="en-US"/>
              </a:p>
            </c:txPr>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wedgeRectCallout">
                    <a:avLst/>
                  </a:prstGeom>
                </c15:spPr>
                <c15:showLeaderLines val="0"/>
              </c:ext>
            </c:extLst>
          </c:dLbls>
          <c:cat>
            <c:strRef>
              <c:f>'Council region'!$D$131:$F$131</c:f>
              <c:strCache>
                <c:ptCount val="3"/>
                <c:pt idx="0">
                  <c:v>Total Exports  (April - November   2022)
Target</c:v>
                </c:pt>
                <c:pt idx="1">
                  <c:v>Actual Exports
 ( April to November  2022)</c:v>
                </c:pt>
                <c:pt idx="2">
                  <c:v>  Deficit/Surplus</c:v>
                </c:pt>
              </c:strCache>
            </c:strRef>
          </c:cat>
          <c:val>
            <c:numRef>
              <c:f>'Council region'!$D$132:$F$132</c:f>
              <c:numCache>
                <c:formatCode>0.00</c:formatCode>
                <c:ptCount val="3"/>
                <c:pt idx="0">
                  <c:v>30470</c:v>
                </c:pt>
                <c:pt idx="1">
                  <c:v>26468.105830710221</c:v>
                </c:pt>
                <c:pt idx="2">
                  <c:v>-4001.8941692897788</c:v>
                </c:pt>
              </c:numCache>
            </c:numRef>
          </c:val>
          <c:extLst>
            <c:ext xmlns:c16="http://schemas.microsoft.com/office/drawing/2014/chart" uri="{C3380CC4-5D6E-409C-BE32-E72D297353CC}">
              <c16:uniqueId val="{00000005-86A8-4D55-9A57-9E9EC41D3C7D}"/>
            </c:ext>
          </c:extLst>
        </c:ser>
        <c:dLbls>
          <c:showLegendKey val="0"/>
          <c:showVal val="0"/>
          <c:showCatName val="0"/>
          <c:showSerName val="0"/>
          <c:showPercent val="0"/>
          <c:showBubbleSize val="0"/>
        </c:dLbls>
        <c:gapWidth val="150"/>
        <c:shape val="box"/>
        <c:axId val="1004163792"/>
        <c:axId val="1"/>
        <c:axId val="0"/>
      </c:bar3DChart>
      <c:catAx>
        <c:axId val="1004163792"/>
        <c:scaling>
          <c:orientation val="minMax"/>
        </c:scaling>
        <c:delete val="0"/>
        <c:axPos val="b"/>
        <c:numFmt formatCode="General" sourceLinked="1"/>
        <c:majorTickMark val="none"/>
        <c:minorTickMark val="none"/>
        <c:tickLblPos val="nextTo"/>
        <c:spPr>
          <a:ln w="9525">
            <a:noFill/>
          </a:ln>
        </c:spPr>
        <c:txPr>
          <a:bodyPr rot="0" vert="horz"/>
          <a:lstStyle/>
          <a:p>
            <a:pPr>
              <a:defRPr sz="1300" b="0" i="0" u="none" strike="noStrike" baseline="0">
                <a:solidFill>
                  <a:srgbClr val="333333"/>
                </a:solidFill>
                <a:latin typeface="Calibri"/>
                <a:ea typeface="Calibri"/>
                <a:cs typeface="Calibri"/>
              </a:defRPr>
            </a:pPr>
            <a:endParaRPr lang="en-US"/>
          </a:p>
        </c:txPr>
        <c:crossAx val="1"/>
        <c:crosses val="autoZero"/>
        <c:auto val="1"/>
        <c:lblAlgn val="ctr"/>
        <c:lblOffset val="100"/>
        <c:noMultiLvlLbl val="0"/>
      </c:catAx>
      <c:valAx>
        <c:axId val="1"/>
        <c:scaling>
          <c:orientation val="minMax"/>
        </c:scaling>
        <c:delete val="0"/>
        <c:axPos val="l"/>
        <c:numFmt formatCode="0.00" sourceLinked="1"/>
        <c:majorTickMark val="none"/>
        <c:minorTickMark val="none"/>
        <c:tickLblPos val="nextTo"/>
        <c:spPr>
          <a:ln w="9525">
            <a:noFill/>
          </a:ln>
        </c:spPr>
        <c:txPr>
          <a:bodyPr rot="0" vert="horz"/>
          <a:lstStyle/>
          <a:p>
            <a:pPr>
              <a:defRPr sz="900" b="0" i="0" u="none" strike="noStrike" baseline="0">
                <a:solidFill>
                  <a:srgbClr val="333333"/>
                </a:solidFill>
                <a:latin typeface="Calibri"/>
                <a:ea typeface="Calibri"/>
                <a:cs typeface="Calibri"/>
              </a:defRPr>
            </a:pPr>
            <a:endParaRPr lang="en-US"/>
          </a:p>
        </c:txPr>
        <c:crossAx val="1004163792"/>
        <c:crosses val="autoZero"/>
        <c:crossBetween val="between"/>
      </c:valAx>
      <c:spPr>
        <a:noFill/>
        <a:ln w="25400">
          <a:noFill/>
        </a:ln>
      </c:spPr>
    </c:plotArea>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sz="1000" b="0" i="0" u="none" strike="noStrike" baseline="0">
          <a:solidFill>
            <a:srgbClr val="000000"/>
          </a:solidFill>
          <a:latin typeface="Calibri"/>
          <a:ea typeface="Calibri"/>
          <a:cs typeface="Calibri"/>
        </a:defRPr>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1" i="0" u="none" strike="noStrike" kern="1200" spc="0" baseline="0">
                <a:solidFill>
                  <a:schemeClr val="tx1">
                    <a:lumMod val="65000"/>
                    <a:lumOff val="35000"/>
                  </a:schemeClr>
                </a:solidFill>
                <a:latin typeface="Cambria" panose="02040503050406030204" pitchFamily="18" charset="0"/>
                <a:ea typeface="Cambria" panose="02040503050406030204" pitchFamily="18" charset="0"/>
                <a:cs typeface="+mn-cs"/>
              </a:defRPr>
            </a:pPr>
            <a:r>
              <a:rPr lang="en-IN" sz="2000" b="1">
                <a:latin typeface="Cambria" panose="02040503050406030204" pitchFamily="18" charset="0"/>
                <a:ea typeface="Cambria" panose="02040503050406030204" pitchFamily="18" charset="0"/>
              </a:rPr>
              <a:t>Import (US$ Billion)</a:t>
            </a:r>
          </a:p>
        </c:rich>
      </c:tx>
      <c:overlay val="0"/>
      <c:spPr>
        <a:noFill/>
        <a:ln>
          <a:noFill/>
        </a:ln>
        <a:effectLst/>
      </c:spPr>
      <c:txPr>
        <a:bodyPr rot="0" spcFirstLastPara="1" vertOverflow="ellipsis" vert="horz" wrap="square" anchor="ctr" anchorCtr="1"/>
        <a:lstStyle/>
        <a:p>
          <a:pPr>
            <a:defRPr sz="2000" b="1" i="0" u="none" strike="noStrike" kern="1200" spc="0" baseline="0">
              <a:solidFill>
                <a:schemeClr val="tx1">
                  <a:lumMod val="65000"/>
                  <a:lumOff val="35000"/>
                </a:schemeClr>
              </a:solidFill>
              <a:latin typeface="Cambria" panose="02040503050406030204" pitchFamily="18" charset="0"/>
              <a:ea typeface="Cambria" panose="02040503050406030204" pitchFamily="18" charset="0"/>
              <a:cs typeface="+mn-cs"/>
            </a:defRPr>
          </a:pPr>
          <a:endParaRPr lang="en-US"/>
        </a:p>
      </c:txPr>
    </c:title>
    <c:autoTitleDeleted val="0"/>
    <c:plotArea>
      <c:layout>
        <c:manualLayout>
          <c:layoutTarget val="inner"/>
          <c:xMode val="edge"/>
          <c:yMode val="edge"/>
          <c:x val="6.5556592008502099E-2"/>
          <c:y val="0.10827018418223901"/>
          <c:w val="0.91154762990386928"/>
          <c:h val="0.75781735955023177"/>
        </c:manualLayout>
      </c:layout>
      <c:barChart>
        <c:barDir val="col"/>
        <c:grouping val="clustered"/>
        <c:varyColors val="0"/>
        <c:ser>
          <c:idx val="0"/>
          <c:order val="0"/>
          <c:tx>
            <c:strRef>
              <c:f>'monthely new'!$D$34</c:f>
              <c:strCache>
                <c:ptCount val="1"/>
                <c:pt idx="0">
                  <c:v>FY 2021</c:v>
                </c:pt>
              </c:strCache>
            </c:strRef>
          </c:tx>
          <c:spPr>
            <a:solidFill>
              <a:schemeClr val="accent1"/>
            </a:solidFill>
            <a:ln>
              <a:noFill/>
            </a:ln>
            <a:effectLst/>
          </c:spPr>
          <c:invertIfNegative val="0"/>
          <c:dLbls>
            <c:dLbl>
              <c:idx val="8"/>
              <c:layout>
                <c:manualLayout>
                  <c:x val="-6.6779352755583513E-2"/>
                  <c:y val="-1.800644545677531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DBF4-4136-A333-77286DF51AE5}"/>
                </c:ext>
              </c:extLst>
            </c:dLbl>
            <c:spPr>
              <a:noFill/>
              <a:ln>
                <a:noFill/>
              </a:ln>
              <a:effectLst/>
            </c:spPr>
            <c:txPr>
              <a:bodyPr rot="0" spcFirstLastPara="1" vertOverflow="ellipsis" vert="horz" wrap="square" lIns="38100" tIns="19050" rIns="38100" bIns="19050" anchor="ctr" anchorCtr="1">
                <a:spAutoFit/>
              </a:bodyPr>
              <a:lstStyle/>
              <a:p>
                <a:pPr>
                  <a:defRPr sz="13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'monthely new'!$C$39:$C$47</c:f>
              <c:strCache>
                <c:ptCount val="9"/>
                <c:pt idx="0">
                  <c:v>April</c:v>
                </c:pt>
                <c:pt idx="1">
                  <c:v>May</c:v>
                </c:pt>
                <c:pt idx="2">
                  <c:v>June</c:v>
                </c:pt>
                <c:pt idx="3">
                  <c:v>July</c:v>
                </c:pt>
                <c:pt idx="4">
                  <c:v>August</c:v>
                </c:pt>
                <c:pt idx="5">
                  <c:v>September</c:v>
                </c:pt>
                <c:pt idx="6">
                  <c:v>October</c:v>
                </c:pt>
                <c:pt idx="7">
                  <c:v>November</c:v>
                </c:pt>
                <c:pt idx="8">
                  <c:v>April - November</c:v>
                </c:pt>
              </c:strCache>
            </c:strRef>
          </c:cat>
          <c:val>
            <c:numRef>
              <c:f>'monthely new'!$D$39:$D$47</c:f>
              <c:numCache>
                <c:formatCode>0.00</c:formatCode>
                <c:ptCount val="9"/>
                <c:pt idx="0">
                  <c:v>2.2597619044133697</c:v>
                </c:pt>
                <c:pt idx="1">
                  <c:v>1.76155786366802</c:v>
                </c:pt>
                <c:pt idx="2">
                  <c:v>2.2695511452578976</c:v>
                </c:pt>
                <c:pt idx="3">
                  <c:v>2.2126626066227302</c:v>
                </c:pt>
                <c:pt idx="4">
                  <c:v>1.8540016323010899</c:v>
                </c:pt>
                <c:pt idx="5">
                  <c:v>2.3222541822779501</c:v>
                </c:pt>
                <c:pt idx="6">
                  <c:v>1.97042452027385</c:v>
                </c:pt>
                <c:pt idx="7">
                  <c:v>1.6217190019501699</c:v>
                </c:pt>
                <c:pt idx="8">
                  <c:v>16.271932856765076</c:v>
                </c:pt>
              </c:numCache>
            </c:numRef>
          </c:val>
          <c:extLst>
            <c:ext xmlns:c16="http://schemas.microsoft.com/office/drawing/2014/chart" uri="{C3380CC4-5D6E-409C-BE32-E72D297353CC}">
              <c16:uniqueId val="{00000000-DBF4-4136-A333-77286DF51AE5}"/>
            </c:ext>
          </c:extLst>
        </c:ser>
        <c:ser>
          <c:idx val="1"/>
          <c:order val="1"/>
          <c:tx>
            <c:strRef>
              <c:f>'monthely new'!$E$34</c:f>
              <c:strCache>
                <c:ptCount val="1"/>
                <c:pt idx="0">
                  <c:v>FY 2022</c:v>
                </c:pt>
              </c:strCache>
            </c:strRef>
          </c:tx>
          <c:spPr>
            <a:solidFill>
              <a:schemeClr val="accent2"/>
            </a:solidFill>
            <a:ln>
              <a:noFill/>
            </a:ln>
            <a:effectLst/>
          </c:spPr>
          <c:invertIfNegative val="0"/>
          <c:dLbls>
            <c:dLbl>
              <c:idx val="0"/>
              <c:layout>
                <c:manualLayout>
                  <c:x val="-1.9079815073023861E-3"/>
                  <c:y val="-6.43087337741975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DBF4-4136-A333-77286DF51AE5}"/>
                </c:ext>
              </c:extLst>
            </c:dLbl>
            <c:dLbl>
              <c:idx val="1"/>
              <c:layout>
                <c:manualLayout>
                  <c:x val="1.9079815073023861E-3"/>
                  <c:y val="-6.173638442322974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DBF4-4136-A333-77286DF51AE5}"/>
                </c:ext>
              </c:extLst>
            </c:dLbl>
            <c:dLbl>
              <c:idx val="2"/>
              <c:layout>
                <c:manualLayout>
                  <c:x val="-5.723944521907158E-3"/>
                  <c:y val="-4.88746376683901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DBF4-4136-A333-77286DF51AE5}"/>
                </c:ext>
              </c:extLst>
            </c:dLbl>
            <c:dLbl>
              <c:idx val="3"/>
              <c:layout>
                <c:manualLayout>
                  <c:x val="-7.6319260292096146E-3"/>
                  <c:y val="-4.630228831742223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DBF4-4136-A333-77286DF51AE5}"/>
                </c:ext>
              </c:extLst>
            </c:dLbl>
            <c:dLbl>
              <c:idx val="4"/>
              <c:layout>
                <c:manualLayout>
                  <c:x val="-1.3355870551116773E-2"/>
                  <c:y val="-5.916403507226174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DBF4-4136-A333-77286DF51AE5}"/>
                </c:ext>
              </c:extLst>
            </c:dLbl>
            <c:dLbl>
              <c:idx val="5"/>
              <c:layout>
                <c:manualLayout>
                  <c:x val="-5.7239445219072283E-3"/>
                  <c:y val="-4.372993896645443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DBF4-4136-A333-77286DF51AE5}"/>
                </c:ext>
              </c:extLst>
            </c:dLbl>
            <c:dLbl>
              <c:idx val="6"/>
              <c:layout>
                <c:manualLayout>
                  <c:x val="-9.5399075365120711E-3"/>
                  <c:y val="-8.48875285819408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DBF4-4136-A333-77286DF51AE5}"/>
                </c:ext>
              </c:extLst>
            </c:dLbl>
            <c:dLbl>
              <c:idx val="7"/>
              <c:layout>
                <c:manualLayout>
                  <c:x val="-3.8159630146047722E-3"/>
                  <c:y val="-6.945343247613336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DBF4-4136-A333-77286DF51AE5}"/>
                </c:ext>
              </c:extLst>
            </c:dLbl>
            <c:spPr>
              <a:noFill/>
              <a:ln>
                <a:noFill/>
              </a:ln>
              <a:effectLst/>
            </c:spPr>
            <c:txPr>
              <a:bodyPr rot="0" spcFirstLastPara="1" vertOverflow="ellipsis" vert="horz" wrap="square" lIns="38100" tIns="19050" rIns="38100" bIns="19050" anchor="ctr" anchorCtr="1">
                <a:spAutoFit/>
              </a:bodyPr>
              <a:lstStyle/>
              <a:p>
                <a:pPr>
                  <a:defRPr sz="13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'monthely new'!$C$39:$C$47</c:f>
              <c:strCache>
                <c:ptCount val="9"/>
                <c:pt idx="0">
                  <c:v>April</c:v>
                </c:pt>
                <c:pt idx="1">
                  <c:v>May</c:v>
                </c:pt>
                <c:pt idx="2">
                  <c:v>June</c:v>
                </c:pt>
                <c:pt idx="3">
                  <c:v>July</c:v>
                </c:pt>
                <c:pt idx="4">
                  <c:v>August</c:v>
                </c:pt>
                <c:pt idx="5">
                  <c:v>September</c:v>
                </c:pt>
                <c:pt idx="6">
                  <c:v>October</c:v>
                </c:pt>
                <c:pt idx="7">
                  <c:v>November</c:v>
                </c:pt>
                <c:pt idx="8">
                  <c:v>April - November</c:v>
                </c:pt>
              </c:strCache>
            </c:strRef>
          </c:cat>
          <c:val>
            <c:numRef>
              <c:f>'monthely new'!$E$39:$E$47</c:f>
              <c:numCache>
                <c:formatCode>0.00</c:formatCode>
                <c:ptCount val="9"/>
                <c:pt idx="0">
                  <c:v>2.0401547027499802</c:v>
                </c:pt>
                <c:pt idx="1">
                  <c:v>2.1987654074471203</c:v>
                </c:pt>
                <c:pt idx="2">
                  <c:v>2.58608881441732</c:v>
                </c:pt>
                <c:pt idx="3">
                  <c:v>2.69719345139114</c:v>
                </c:pt>
                <c:pt idx="4">
                  <c:v>2.1932986013859699</c:v>
                </c:pt>
                <c:pt idx="5">
                  <c:v>2.7150735034238602</c:v>
                </c:pt>
                <c:pt idx="6">
                  <c:v>1.50205693906064</c:v>
                </c:pt>
                <c:pt idx="7">
                  <c:v>2.0042546828453203</c:v>
                </c:pt>
                <c:pt idx="8">
                  <c:v>17.936886102721353</c:v>
                </c:pt>
              </c:numCache>
            </c:numRef>
          </c:val>
          <c:extLst>
            <c:ext xmlns:c16="http://schemas.microsoft.com/office/drawing/2014/chart" uri="{C3380CC4-5D6E-409C-BE32-E72D297353CC}">
              <c16:uniqueId val="{00000001-DBF4-4136-A333-77286DF51AE5}"/>
            </c:ext>
          </c:extLst>
        </c:ser>
        <c:dLbls>
          <c:showLegendKey val="0"/>
          <c:showVal val="0"/>
          <c:showCatName val="0"/>
          <c:showSerName val="0"/>
          <c:showPercent val="0"/>
          <c:showBubbleSize val="0"/>
        </c:dLbls>
        <c:gapWidth val="219"/>
        <c:overlap val="-27"/>
        <c:axId val="903506760"/>
        <c:axId val="903506104"/>
      </c:barChart>
      <c:catAx>
        <c:axId val="90350676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Cambria" panose="02040503050406030204" pitchFamily="18" charset="0"/>
                <a:ea typeface="Cambria" panose="02040503050406030204" pitchFamily="18" charset="0"/>
                <a:cs typeface="+mn-cs"/>
              </a:defRPr>
            </a:pPr>
            <a:endParaRPr lang="en-US"/>
          </a:p>
        </c:txPr>
        <c:crossAx val="903506104"/>
        <c:crosses val="autoZero"/>
        <c:auto val="1"/>
        <c:lblAlgn val="ctr"/>
        <c:lblOffset val="100"/>
        <c:noMultiLvlLbl val="0"/>
      </c:catAx>
      <c:valAx>
        <c:axId val="903506104"/>
        <c:scaling>
          <c:orientation val="minMax"/>
        </c:scaling>
        <c:delete val="0"/>
        <c:axPos val="l"/>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90350676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4"/>
            <a:ext cx="2918580" cy="494311"/>
          </a:xfrm>
          <a:prstGeom prst="rect">
            <a:avLst/>
          </a:prstGeom>
        </p:spPr>
        <p:txBody>
          <a:bodyPr vert="horz" lIns="87534" tIns="43766" rIns="87534" bIns="43766" rtlCol="0"/>
          <a:lstStyle>
            <a:lvl1pPr algn="l">
              <a:defRPr sz="1100"/>
            </a:lvl1pPr>
          </a:lstStyle>
          <a:p>
            <a:endParaRPr lang="en-IN" dirty="0"/>
          </a:p>
        </p:txBody>
      </p:sp>
      <p:sp>
        <p:nvSpPr>
          <p:cNvPr id="3" name="Date Placeholder 2"/>
          <p:cNvSpPr>
            <a:spLocks noGrp="1"/>
          </p:cNvSpPr>
          <p:nvPr>
            <p:ph type="dt" idx="1"/>
          </p:nvPr>
        </p:nvSpPr>
        <p:spPr>
          <a:xfrm>
            <a:off x="3815680" y="4"/>
            <a:ext cx="2918579" cy="494311"/>
          </a:xfrm>
          <a:prstGeom prst="rect">
            <a:avLst/>
          </a:prstGeom>
        </p:spPr>
        <p:txBody>
          <a:bodyPr vert="horz" lIns="87534" tIns="43766" rIns="87534" bIns="43766" rtlCol="0"/>
          <a:lstStyle>
            <a:lvl1pPr algn="r">
              <a:defRPr sz="1100"/>
            </a:lvl1pPr>
          </a:lstStyle>
          <a:p>
            <a:fld id="{2EBC2C0F-0B52-4CD9-92BB-C3AB4FA07F8F}" type="datetimeFigureOut">
              <a:rPr lang="en-IN" smtClean="0"/>
              <a:t>19-12-2022</a:t>
            </a:fld>
            <a:endParaRPr lang="en-IN" dirty="0"/>
          </a:p>
        </p:txBody>
      </p:sp>
      <p:sp>
        <p:nvSpPr>
          <p:cNvPr id="4" name="Slide Image Placeholder 3"/>
          <p:cNvSpPr>
            <a:spLocks noGrp="1" noRot="1" noChangeAspect="1"/>
          </p:cNvSpPr>
          <p:nvPr>
            <p:ph type="sldImg" idx="2"/>
          </p:nvPr>
        </p:nvSpPr>
        <p:spPr>
          <a:xfrm>
            <a:off x="407988" y="1233488"/>
            <a:ext cx="5919787" cy="3330575"/>
          </a:xfrm>
          <a:prstGeom prst="rect">
            <a:avLst/>
          </a:prstGeom>
          <a:noFill/>
          <a:ln w="12700">
            <a:solidFill>
              <a:prstClr val="black"/>
            </a:solidFill>
          </a:ln>
        </p:spPr>
        <p:txBody>
          <a:bodyPr vert="horz" lIns="87534" tIns="43766" rIns="87534" bIns="43766" rtlCol="0" anchor="ctr"/>
          <a:lstStyle/>
          <a:p>
            <a:endParaRPr lang="en-IN" dirty="0"/>
          </a:p>
        </p:txBody>
      </p:sp>
      <p:sp>
        <p:nvSpPr>
          <p:cNvPr id="5" name="Notes Placeholder 4"/>
          <p:cNvSpPr>
            <a:spLocks noGrp="1"/>
          </p:cNvSpPr>
          <p:nvPr>
            <p:ph type="body" sz="quarter" idx="3"/>
          </p:nvPr>
        </p:nvSpPr>
        <p:spPr>
          <a:xfrm>
            <a:off x="674329" y="4748747"/>
            <a:ext cx="5388610" cy="3884086"/>
          </a:xfrm>
          <a:prstGeom prst="rect">
            <a:avLst/>
          </a:prstGeom>
        </p:spPr>
        <p:txBody>
          <a:bodyPr vert="horz" lIns="87534" tIns="43766" rIns="87534" bIns="4376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1" y="9372007"/>
            <a:ext cx="2918580" cy="494311"/>
          </a:xfrm>
          <a:prstGeom prst="rect">
            <a:avLst/>
          </a:prstGeom>
        </p:spPr>
        <p:txBody>
          <a:bodyPr vert="horz" lIns="87534" tIns="43766" rIns="87534" bIns="43766" rtlCol="0" anchor="b"/>
          <a:lstStyle>
            <a:lvl1pPr algn="l">
              <a:defRPr sz="1100"/>
            </a:lvl1pPr>
          </a:lstStyle>
          <a:p>
            <a:endParaRPr lang="en-IN" dirty="0"/>
          </a:p>
        </p:txBody>
      </p:sp>
      <p:sp>
        <p:nvSpPr>
          <p:cNvPr id="7" name="Slide Number Placeholder 6"/>
          <p:cNvSpPr>
            <a:spLocks noGrp="1"/>
          </p:cNvSpPr>
          <p:nvPr>
            <p:ph type="sldNum" sz="quarter" idx="5"/>
          </p:nvPr>
        </p:nvSpPr>
        <p:spPr>
          <a:xfrm>
            <a:off x="3815680" y="9372007"/>
            <a:ext cx="2918579" cy="494311"/>
          </a:xfrm>
          <a:prstGeom prst="rect">
            <a:avLst/>
          </a:prstGeom>
        </p:spPr>
        <p:txBody>
          <a:bodyPr vert="horz" lIns="87534" tIns="43766" rIns="87534" bIns="43766" rtlCol="0" anchor="b"/>
          <a:lstStyle>
            <a:lvl1pPr algn="r">
              <a:defRPr sz="1100"/>
            </a:lvl1pPr>
          </a:lstStyle>
          <a:p>
            <a:fld id="{2B74AD6E-CB09-4EE5-9921-213361AFC154}" type="slidenum">
              <a:rPr lang="en-IN" smtClean="0"/>
              <a:t>‹#›</a:t>
            </a:fld>
            <a:endParaRPr lang="en-IN" dirty="0"/>
          </a:p>
        </p:txBody>
      </p:sp>
    </p:spTree>
    <p:extLst>
      <p:ext uri="{BB962C8B-B14F-4D97-AF65-F5344CB8AC3E}">
        <p14:creationId xmlns:p14="http://schemas.microsoft.com/office/powerpoint/2010/main" val="5222819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 /><Relationship Id="rId1" Type="http://schemas.openxmlformats.org/officeDocument/2006/relationships/notesMaster" Target="../notesMasters/notesMaster1.xml" /></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 /><Relationship Id="rId1" Type="http://schemas.openxmlformats.org/officeDocument/2006/relationships/notesMaster" Target="../notesMasters/notesMaster1.xml" /></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 /><Relationship Id="rId1" Type="http://schemas.openxmlformats.org/officeDocument/2006/relationships/notesMaster" Target="../notesMasters/notesMaster1.xml" /></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 /><Relationship Id="rId1" Type="http://schemas.openxmlformats.org/officeDocument/2006/relationships/notesMaster" Target="../notesMasters/notesMaster1.xml" /></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2B74AD6E-CB09-4EE5-9921-213361AFC154}" type="slidenum">
              <a:rPr lang="en-IN" smtClean="0"/>
              <a:t>1</a:t>
            </a:fld>
            <a:endParaRPr lang="en-IN" dirty="0"/>
          </a:p>
        </p:txBody>
      </p:sp>
    </p:spTree>
    <p:extLst>
      <p:ext uri="{BB962C8B-B14F-4D97-AF65-F5344CB8AC3E}">
        <p14:creationId xmlns:p14="http://schemas.microsoft.com/office/powerpoint/2010/main" val="35274988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2B74AD6E-CB09-4EE5-9921-213361AFC154}" type="slidenum">
              <a:rPr lang="en-IN" smtClean="0"/>
              <a:t>8</a:t>
            </a:fld>
            <a:endParaRPr lang="en-IN" dirty="0"/>
          </a:p>
        </p:txBody>
      </p:sp>
    </p:spTree>
    <p:extLst>
      <p:ext uri="{BB962C8B-B14F-4D97-AF65-F5344CB8AC3E}">
        <p14:creationId xmlns:p14="http://schemas.microsoft.com/office/powerpoint/2010/main" val="10904163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2B74AD6E-CB09-4EE5-9921-213361AFC154}" type="slidenum">
              <a:rPr lang="en-IN" smtClean="0"/>
              <a:t>9</a:t>
            </a:fld>
            <a:endParaRPr lang="en-IN" dirty="0"/>
          </a:p>
        </p:txBody>
      </p:sp>
    </p:spTree>
    <p:extLst>
      <p:ext uri="{BB962C8B-B14F-4D97-AF65-F5344CB8AC3E}">
        <p14:creationId xmlns:p14="http://schemas.microsoft.com/office/powerpoint/2010/main" val="8721350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2B74AD6E-CB09-4EE5-9921-213361AFC154}" type="slidenum">
              <a:rPr lang="en-IN" smtClean="0"/>
              <a:t>10</a:t>
            </a:fld>
            <a:endParaRPr lang="en-IN" dirty="0"/>
          </a:p>
        </p:txBody>
      </p:sp>
    </p:spTree>
    <p:extLst>
      <p:ext uri="{BB962C8B-B14F-4D97-AF65-F5344CB8AC3E}">
        <p14:creationId xmlns:p14="http://schemas.microsoft.com/office/powerpoint/2010/main" val="35865855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2B74AD6E-CB09-4EE5-9921-213361AFC154}" type="slidenum">
              <a:rPr lang="en-IN" smtClean="0"/>
              <a:t>11</a:t>
            </a:fld>
            <a:endParaRPr lang="en-IN" dirty="0"/>
          </a:p>
        </p:txBody>
      </p:sp>
    </p:spTree>
    <p:extLst>
      <p:ext uri="{BB962C8B-B14F-4D97-AF65-F5344CB8AC3E}">
        <p14:creationId xmlns:p14="http://schemas.microsoft.com/office/powerpoint/2010/main" val="18309405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84565A-3E47-4D44-BE6F-E51F3DA3D05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68A13F59-A7E2-43FC-A25B-390CB217A71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7EF9E7F8-EF8F-46DC-84DA-3A9BC490FD2A}"/>
              </a:ext>
            </a:extLst>
          </p:cNvPr>
          <p:cNvSpPr>
            <a:spLocks noGrp="1"/>
          </p:cNvSpPr>
          <p:nvPr>
            <p:ph type="dt" sz="half" idx="10"/>
          </p:nvPr>
        </p:nvSpPr>
        <p:spPr/>
        <p:txBody>
          <a:bodyPr/>
          <a:lstStyle/>
          <a:p>
            <a:fld id="{93E7CC72-6833-4351-BF69-A15E211EA444}" type="datetime1">
              <a:rPr lang="en-IN" smtClean="0"/>
              <a:t>19-12-2022</a:t>
            </a:fld>
            <a:endParaRPr lang="en-IN" dirty="0"/>
          </a:p>
        </p:txBody>
      </p:sp>
      <p:sp>
        <p:nvSpPr>
          <p:cNvPr id="5" name="Footer Placeholder 4">
            <a:extLst>
              <a:ext uri="{FF2B5EF4-FFF2-40B4-BE49-F238E27FC236}">
                <a16:creationId xmlns:a16="http://schemas.microsoft.com/office/drawing/2014/main" id="{ADB5059B-2F58-4898-AA49-A689326DD494}"/>
              </a:ext>
            </a:extLst>
          </p:cNvPr>
          <p:cNvSpPr>
            <a:spLocks noGrp="1"/>
          </p:cNvSpPr>
          <p:nvPr>
            <p:ph type="ftr" sz="quarter" idx="11"/>
          </p:nvPr>
        </p:nvSpPr>
        <p:spPr/>
        <p:txBody>
          <a:bodyPr/>
          <a:lstStyle/>
          <a:p>
            <a:endParaRPr lang="en-IN" dirty="0"/>
          </a:p>
        </p:txBody>
      </p:sp>
      <p:sp>
        <p:nvSpPr>
          <p:cNvPr id="6" name="Slide Number Placeholder 5">
            <a:extLst>
              <a:ext uri="{FF2B5EF4-FFF2-40B4-BE49-F238E27FC236}">
                <a16:creationId xmlns:a16="http://schemas.microsoft.com/office/drawing/2014/main" id="{FEF8517D-5FA1-4B05-960B-1C9B84B9A649}"/>
              </a:ext>
            </a:extLst>
          </p:cNvPr>
          <p:cNvSpPr>
            <a:spLocks noGrp="1"/>
          </p:cNvSpPr>
          <p:nvPr>
            <p:ph type="sldNum" sz="quarter" idx="12"/>
          </p:nvPr>
        </p:nvSpPr>
        <p:spPr/>
        <p:txBody>
          <a:bodyPr/>
          <a:lstStyle/>
          <a:p>
            <a:fld id="{D97A76BE-C088-48CA-ADF1-86B2A1AB1823}" type="slidenum">
              <a:rPr lang="en-IN" smtClean="0"/>
              <a:t>‹#›</a:t>
            </a:fld>
            <a:endParaRPr lang="en-IN" dirty="0"/>
          </a:p>
        </p:txBody>
      </p:sp>
    </p:spTree>
    <p:extLst>
      <p:ext uri="{BB962C8B-B14F-4D97-AF65-F5344CB8AC3E}">
        <p14:creationId xmlns:p14="http://schemas.microsoft.com/office/powerpoint/2010/main" val="28196841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C6F37A-38E8-48FF-8F07-6AF8E15FC0E1}"/>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466A82F3-0FC5-4597-9296-AA2E5F5F5CB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6D69B67D-9683-4A2A-A690-98A190D261C7}"/>
              </a:ext>
            </a:extLst>
          </p:cNvPr>
          <p:cNvSpPr>
            <a:spLocks noGrp="1"/>
          </p:cNvSpPr>
          <p:nvPr>
            <p:ph type="dt" sz="half" idx="10"/>
          </p:nvPr>
        </p:nvSpPr>
        <p:spPr/>
        <p:txBody>
          <a:bodyPr/>
          <a:lstStyle/>
          <a:p>
            <a:fld id="{42064539-2B38-43FD-9545-7DE962FA4DB8}" type="datetime1">
              <a:rPr lang="en-IN" smtClean="0"/>
              <a:t>19-12-2022</a:t>
            </a:fld>
            <a:endParaRPr lang="en-IN" dirty="0"/>
          </a:p>
        </p:txBody>
      </p:sp>
      <p:sp>
        <p:nvSpPr>
          <p:cNvPr id="5" name="Footer Placeholder 4">
            <a:extLst>
              <a:ext uri="{FF2B5EF4-FFF2-40B4-BE49-F238E27FC236}">
                <a16:creationId xmlns:a16="http://schemas.microsoft.com/office/drawing/2014/main" id="{FB582FD0-FCAA-432F-8903-E082849B9C72}"/>
              </a:ext>
            </a:extLst>
          </p:cNvPr>
          <p:cNvSpPr>
            <a:spLocks noGrp="1"/>
          </p:cNvSpPr>
          <p:nvPr>
            <p:ph type="ftr" sz="quarter" idx="11"/>
          </p:nvPr>
        </p:nvSpPr>
        <p:spPr/>
        <p:txBody>
          <a:bodyPr/>
          <a:lstStyle/>
          <a:p>
            <a:endParaRPr lang="en-IN" dirty="0"/>
          </a:p>
        </p:txBody>
      </p:sp>
      <p:sp>
        <p:nvSpPr>
          <p:cNvPr id="6" name="Slide Number Placeholder 5">
            <a:extLst>
              <a:ext uri="{FF2B5EF4-FFF2-40B4-BE49-F238E27FC236}">
                <a16:creationId xmlns:a16="http://schemas.microsoft.com/office/drawing/2014/main" id="{CDD77E75-90BE-473B-8057-E67A4DEDC805}"/>
              </a:ext>
            </a:extLst>
          </p:cNvPr>
          <p:cNvSpPr>
            <a:spLocks noGrp="1"/>
          </p:cNvSpPr>
          <p:nvPr>
            <p:ph type="sldNum" sz="quarter" idx="12"/>
          </p:nvPr>
        </p:nvSpPr>
        <p:spPr/>
        <p:txBody>
          <a:bodyPr/>
          <a:lstStyle/>
          <a:p>
            <a:fld id="{D97A76BE-C088-48CA-ADF1-86B2A1AB1823}" type="slidenum">
              <a:rPr lang="en-IN" smtClean="0"/>
              <a:t>‹#›</a:t>
            </a:fld>
            <a:endParaRPr lang="en-IN" dirty="0"/>
          </a:p>
        </p:txBody>
      </p:sp>
    </p:spTree>
    <p:extLst>
      <p:ext uri="{BB962C8B-B14F-4D97-AF65-F5344CB8AC3E}">
        <p14:creationId xmlns:p14="http://schemas.microsoft.com/office/powerpoint/2010/main" val="25808025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153E633-3EB1-4A29-8C34-92538A4A8AB1}"/>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490352CF-B7C3-41A7-BB27-F80C75DC87E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5519E27D-DDF7-423B-BE85-CA8841C3FDE0}"/>
              </a:ext>
            </a:extLst>
          </p:cNvPr>
          <p:cNvSpPr>
            <a:spLocks noGrp="1"/>
          </p:cNvSpPr>
          <p:nvPr>
            <p:ph type="dt" sz="half" idx="10"/>
          </p:nvPr>
        </p:nvSpPr>
        <p:spPr/>
        <p:txBody>
          <a:bodyPr/>
          <a:lstStyle/>
          <a:p>
            <a:fld id="{DA4277BA-1283-48C1-AB7D-4C6C7C1B5F82}" type="datetime1">
              <a:rPr lang="en-IN" smtClean="0"/>
              <a:t>19-12-2022</a:t>
            </a:fld>
            <a:endParaRPr lang="en-IN" dirty="0"/>
          </a:p>
        </p:txBody>
      </p:sp>
      <p:sp>
        <p:nvSpPr>
          <p:cNvPr id="5" name="Footer Placeholder 4">
            <a:extLst>
              <a:ext uri="{FF2B5EF4-FFF2-40B4-BE49-F238E27FC236}">
                <a16:creationId xmlns:a16="http://schemas.microsoft.com/office/drawing/2014/main" id="{8629E583-D77B-47FD-B5CC-BCC40D4D36F7}"/>
              </a:ext>
            </a:extLst>
          </p:cNvPr>
          <p:cNvSpPr>
            <a:spLocks noGrp="1"/>
          </p:cNvSpPr>
          <p:nvPr>
            <p:ph type="ftr" sz="quarter" idx="11"/>
          </p:nvPr>
        </p:nvSpPr>
        <p:spPr/>
        <p:txBody>
          <a:bodyPr/>
          <a:lstStyle/>
          <a:p>
            <a:endParaRPr lang="en-IN" dirty="0"/>
          </a:p>
        </p:txBody>
      </p:sp>
      <p:sp>
        <p:nvSpPr>
          <p:cNvPr id="6" name="Slide Number Placeholder 5">
            <a:extLst>
              <a:ext uri="{FF2B5EF4-FFF2-40B4-BE49-F238E27FC236}">
                <a16:creationId xmlns:a16="http://schemas.microsoft.com/office/drawing/2014/main" id="{31F0E04A-F7FA-4428-BD2D-5C8F16D239FA}"/>
              </a:ext>
            </a:extLst>
          </p:cNvPr>
          <p:cNvSpPr>
            <a:spLocks noGrp="1"/>
          </p:cNvSpPr>
          <p:nvPr>
            <p:ph type="sldNum" sz="quarter" idx="12"/>
          </p:nvPr>
        </p:nvSpPr>
        <p:spPr/>
        <p:txBody>
          <a:bodyPr/>
          <a:lstStyle/>
          <a:p>
            <a:fld id="{D97A76BE-C088-48CA-ADF1-86B2A1AB1823}" type="slidenum">
              <a:rPr lang="en-IN" smtClean="0"/>
              <a:t>‹#›</a:t>
            </a:fld>
            <a:endParaRPr lang="en-IN" dirty="0"/>
          </a:p>
        </p:txBody>
      </p:sp>
    </p:spTree>
    <p:extLst>
      <p:ext uri="{BB962C8B-B14F-4D97-AF65-F5344CB8AC3E}">
        <p14:creationId xmlns:p14="http://schemas.microsoft.com/office/powerpoint/2010/main" val="40250578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A6A15C-B5C2-40E2-AD18-6FCEF10AC25E}"/>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2B7F7EDD-CBA0-4993-9673-D5AAE69264D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AF2738AD-A964-4E54-A26E-5C450E369223}"/>
              </a:ext>
            </a:extLst>
          </p:cNvPr>
          <p:cNvSpPr>
            <a:spLocks noGrp="1"/>
          </p:cNvSpPr>
          <p:nvPr>
            <p:ph type="dt" sz="half" idx="10"/>
          </p:nvPr>
        </p:nvSpPr>
        <p:spPr/>
        <p:txBody>
          <a:bodyPr/>
          <a:lstStyle/>
          <a:p>
            <a:fld id="{34E2573F-24AC-4E4D-941B-38E2B8BCC318}" type="datetime1">
              <a:rPr lang="en-IN" smtClean="0"/>
              <a:t>19-12-2022</a:t>
            </a:fld>
            <a:endParaRPr lang="en-IN" dirty="0"/>
          </a:p>
        </p:txBody>
      </p:sp>
      <p:sp>
        <p:nvSpPr>
          <p:cNvPr id="5" name="Footer Placeholder 4">
            <a:extLst>
              <a:ext uri="{FF2B5EF4-FFF2-40B4-BE49-F238E27FC236}">
                <a16:creationId xmlns:a16="http://schemas.microsoft.com/office/drawing/2014/main" id="{622D4A34-402A-4A2E-90CF-94CE33DBB8B7}"/>
              </a:ext>
            </a:extLst>
          </p:cNvPr>
          <p:cNvSpPr>
            <a:spLocks noGrp="1"/>
          </p:cNvSpPr>
          <p:nvPr>
            <p:ph type="ftr" sz="quarter" idx="11"/>
          </p:nvPr>
        </p:nvSpPr>
        <p:spPr/>
        <p:txBody>
          <a:bodyPr/>
          <a:lstStyle/>
          <a:p>
            <a:endParaRPr lang="en-IN" dirty="0"/>
          </a:p>
        </p:txBody>
      </p:sp>
      <p:sp>
        <p:nvSpPr>
          <p:cNvPr id="6" name="Slide Number Placeholder 5">
            <a:extLst>
              <a:ext uri="{FF2B5EF4-FFF2-40B4-BE49-F238E27FC236}">
                <a16:creationId xmlns:a16="http://schemas.microsoft.com/office/drawing/2014/main" id="{C8BA7C8B-2B72-4B2E-8877-7302D358B4B3}"/>
              </a:ext>
            </a:extLst>
          </p:cNvPr>
          <p:cNvSpPr>
            <a:spLocks noGrp="1"/>
          </p:cNvSpPr>
          <p:nvPr>
            <p:ph type="sldNum" sz="quarter" idx="12"/>
          </p:nvPr>
        </p:nvSpPr>
        <p:spPr/>
        <p:txBody>
          <a:bodyPr/>
          <a:lstStyle/>
          <a:p>
            <a:fld id="{D97A76BE-C088-48CA-ADF1-86B2A1AB1823}" type="slidenum">
              <a:rPr lang="en-IN" smtClean="0"/>
              <a:t>‹#›</a:t>
            </a:fld>
            <a:endParaRPr lang="en-IN" dirty="0"/>
          </a:p>
        </p:txBody>
      </p:sp>
    </p:spTree>
    <p:extLst>
      <p:ext uri="{BB962C8B-B14F-4D97-AF65-F5344CB8AC3E}">
        <p14:creationId xmlns:p14="http://schemas.microsoft.com/office/powerpoint/2010/main" val="5593806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5475F2-214E-44B7-AC19-1876C04861E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BB8B5EE1-2576-4D67-9CD8-BFD3D95F598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105CC5C-5D76-4F60-B401-FFCBA83D5CA0}"/>
              </a:ext>
            </a:extLst>
          </p:cNvPr>
          <p:cNvSpPr>
            <a:spLocks noGrp="1"/>
          </p:cNvSpPr>
          <p:nvPr>
            <p:ph type="dt" sz="half" idx="10"/>
          </p:nvPr>
        </p:nvSpPr>
        <p:spPr/>
        <p:txBody>
          <a:bodyPr/>
          <a:lstStyle/>
          <a:p>
            <a:fld id="{E4DC9728-55BF-4A99-B46F-5267437C553E}" type="datetime1">
              <a:rPr lang="en-IN" smtClean="0"/>
              <a:t>19-12-2022</a:t>
            </a:fld>
            <a:endParaRPr lang="en-IN" dirty="0"/>
          </a:p>
        </p:txBody>
      </p:sp>
      <p:sp>
        <p:nvSpPr>
          <p:cNvPr id="5" name="Footer Placeholder 4">
            <a:extLst>
              <a:ext uri="{FF2B5EF4-FFF2-40B4-BE49-F238E27FC236}">
                <a16:creationId xmlns:a16="http://schemas.microsoft.com/office/drawing/2014/main" id="{7C99BD9A-BF03-4059-8DF1-072A7BC32881}"/>
              </a:ext>
            </a:extLst>
          </p:cNvPr>
          <p:cNvSpPr>
            <a:spLocks noGrp="1"/>
          </p:cNvSpPr>
          <p:nvPr>
            <p:ph type="ftr" sz="quarter" idx="11"/>
          </p:nvPr>
        </p:nvSpPr>
        <p:spPr/>
        <p:txBody>
          <a:bodyPr/>
          <a:lstStyle/>
          <a:p>
            <a:endParaRPr lang="en-IN" dirty="0"/>
          </a:p>
        </p:txBody>
      </p:sp>
      <p:sp>
        <p:nvSpPr>
          <p:cNvPr id="6" name="Slide Number Placeholder 5">
            <a:extLst>
              <a:ext uri="{FF2B5EF4-FFF2-40B4-BE49-F238E27FC236}">
                <a16:creationId xmlns:a16="http://schemas.microsoft.com/office/drawing/2014/main" id="{D4A1CCB7-2DDA-4FAB-8116-2AD388701252}"/>
              </a:ext>
            </a:extLst>
          </p:cNvPr>
          <p:cNvSpPr>
            <a:spLocks noGrp="1"/>
          </p:cNvSpPr>
          <p:nvPr>
            <p:ph type="sldNum" sz="quarter" idx="12"/>
          </p:nvPr>
        </p:nvSpPr>
        <p:spPr/>
        <p:txBody>
          <a:bodyPr/>
          <a:lstStyle/>
          <a:p>
            <a:fld id="{D97A76BE-C088-48CA-ADF1-86B2A1AB1823}" type="slidenum">
              <a:rPr lang="en-IN" smtClean="0"/>
              <a:t>‹#›</a:t>
            </a:fld>
            <a:endParaRPr lang="en-IN" dirty="0"/>
          </a:p>
        </p:txBody>
      </p:sp>
    </p:spTree>
    <p:extLst>
      <p:ext uri="{BB962C8B-B14F-4D97-AF65-F5344CB8AC3E}">
        <p14:creationId xmlns:p14="http://schemas.microsoft.com/office/powerpoint/2010/main" val="33941233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F28815-3E0D-468C-A9B2-E57A92987500}"/>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0C6FFEC4-7B72-4BE8-8EFE-F232C5C29A9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213F6A1C-21B5-4ADE-9213-DE7981CFC20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56F5C50A-BF51-4C5C-9987-926BF23E2400}"/>
              </a:ext>
            </a:extLst>
          </p:cNvPr>
          <p:cNvSpPr>
            <a:spLocks noGrp="1"/>
          </p:cNvSpPr>
          <p:nvPr>
            <p:ph type="dt" sz="half" idx="10"/>
          </p:nvPr>
        </p:nvSpPr>
        <p:spPr/>
        <p:txBody>
          <a:bodyPr/>
          <a:lstStyle/>
          <a:p>
            <a:fld id="{D083E16C-6D53-4EF1-9B1C-330AEED020D9}" type="datetime1">
              <a:rPr lang="en-IN" smtClean="0"/>
              <a:t>19-12-2022</a:t>
            </a:fld>
            <a:endParaRPr lang="en-IN" dirty="0"/>
          </a:p>
        </p:txBody>
      </p:sp>
      <p:sp>
        <p:nvSpPr>
          <p:cNvPr id="6" name="Footer Placeholder 5">
            <a:extLst>
              <a:ext uri="{FF2B5EF4-FFF2-40B4-BE49-F238E27FC236}">
                <a16:creationId xmlns:a16="http://schemas.microsoft.com/office/drawing/2014/main" id="{8E27E61F-039F-4B4F-9A5F-3BC44D664FC4}"/>
              </a:ext>
            </a:extLst>
          </p:cNvPr>
          <p:cNvSpPr>
            <a:spLocks noGrp="1"/>
          </p:cNvSpPr>
          <p:nvPr>
            <p:ph type="ftr" sz="quarter" idx="11"/>
          </p:nvPr>
        </p:nvSpPr>
        <p:spPr/>
        <p:txBody>
          <a:bodyPr/>
          <a:lstStyle/>
          <a:p>
            <a:endParaRPr lang="en-IN" dirty="0"/>
          </a:p>
        </p:txBody>
      </p:sp>
      <p:sp>
        <p:nvSpPr>
          <p:cNvPr id="7" name="Slide Number Placeholder 6">
            <a:extLst>
              <a:ext uri="{FF2B5EF4-FFF2-40B4-BE49-F238E27FC236}">
                <a16:creationId xmlns:a16="http://schemas.microsoft.com/office/drawing/2014/main" id="{7AE9263A-C3CE-416F-88A4-E7DE87385E5F}"/>
              </a:ext>
            </a:extLst>
          </p:cNvPr>
          <p:cNvSpPr>
            <a:spLocks noGrp="1"/>
          </p:cNvSpPr>
          <p:nvPr>
            <p:ph type="sldNum" sz="quarter" idx="12"/>
          </p:nvPr>
        </p:nvSpPr>
        <p:spPr/>
        <p:txBody>
          <a:bodyPr/>
          <a:lstStyle/>
          <a:p>
            <a:fld id="{D97A76BE-C088-48CA-ADF1-86B2A1AB1823}" type="slidenum">
              <a:rPr lang="en-IN" smtClean="0"/>
              <a:t>‹#›</a:t>
            </a:fld>
            <a:endParaRPr lang="en-IN" dirty="0"/>
          </a:p>
        </p:txBody>
      </p:sp>
    </p:spTree>
    <p:extLst>
      <p:ext uri="{BB962C8B-B14F-4D97-AF65-F5344CB8AC3E}">
        <p14:creationId xmlns:p14="http://schemas.microsoft.com/office/powerpoint/2010/main" val="21832981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2CC12E-C7A0-46C9-927C-F93E03EECA74}"/>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48D1259D-F032-4AAB-953A-AD7DEF4C9F5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54A64B8-3914-4ACE-B846-D27EEDCF3F7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14F0DF39-7FF5-4C5B-BE75-02DC3229B7E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37C68CB-AC1E-42DB-BB99-CBF9B1ACC6E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62CA56A7-2D4B-469A-B2D7-B8839674EE1C}"/>
              </a:ext>
            </a:extLst>
          </p:cNvPr>
          <p:cNvSpPr>
            <a:spLocks noGrp="1"/>
          </p:cNvSpPr>
          <p:nvPr>
            <p:ph type="dt" sz="half" idx="10"/>
          </p:nvPr>
        </p:nvSpPr>
        <p:spPr/>
        <p:txBody>
          <a:bodyPr/>
          <a:lstStyle/>
          <a:p>
            <a:fld id="{AB05340D-F036-44B2-AF5F-1A40CB995716}" type="datetime1">
              <a:rPr lang="en-IN" smtClean="0"/>
              <a:t>19-12-2022</a:t>
            </a:fld>
            <a:endParaRPr lang="en-IN" dirty="0"/>
          </a:p>
        </p:txBody>
      </p:sp>
      <p:sp>
        <p:nvSpPr>
          <p:cNvPr id="8" name="Footer Placeholder 7">
            <a:extLst>
              <a:ext uri="{FF2B5EF4-FFF2-40B4-BE49-F238E27FC236}">
                <a16:creationId xmlns:a16="http://schemas.microsoft.com/office/drawing/2014/main" id="{0D28D4B7-56B7-4D3F-9149-B9321E6825F5}"/>
              </a:ext>
            </a:extLst>
          </p:cNvPr>
          <p:cNvSpPr>
            <a:spLocks noGrp="1"/>
          </p:cNvSpPr>
          <p:nvPr>
            <p:ph type="ftr" sz="quarter" idx="11"/>
          </p:nvPr>
        </p:nvSpPr>
        <p:spPr/>
        <p:txBody>
          <a:bodyPr/>
          <a:lstStyle/>
          <a:p>
            <a:endParaRPr lang="en-IN" dirty="0"/>
          </a:p>
        </p:txBody>
      </p:sp>
      <p:sp>
        <p:nvSpPr>
          <p:cNvPr id="9" name="Slide Number Placeholder 8">
            <a:extLst>
              <a:ext uri="{FF2B5EF4-FFF2-40B4-BE49-F238E27FC236}">
                <a16:creationId xmlns:a16="http://schemas.microsoft.com/office/drawing/2014/main" id="{4DFB295A-FF7A-4550-8060-CF6C8321A902}"/>
              </a:ext>
            </a:extLst>
          </p:cNvPr>
          <p:cNvSpPr>
            <a:spLocks noGrp="1"/>
          </p:cNvSpPr>
          <p:nvPr>
            <p:ph type="sldNum" sz="quarter" idx="12"/>
          </p:nvPr>
        </p:nvSpPr>
        <p:spPr/>
        <p:txBody>
          <a:bodyPr/>
          <a:lstStyle/>
          <a:p>
            <a:fld id="{D97A76BE-C088-48CA-ADF1-86B2A1AB1823}" type="slidenum">
              <a:rPr lang="en-IN" smtClean="0"/>
              <a:t>‹#›</a:t>
            </a:fld>
            <a:endParaRPr lang="en-IN" dirty="0"/>
          </a:p>
        </p:txBody>
      </p:sp>
    </p:spTree>
    <p:extLst>
      <p:ext uri="{BB962C8B-B14F-4D97-AF65-F5344CB8AC3E}">
        <p14:creationId xmlns:p14="http://schemas.microsoft.com/office/powerpoint/2010/main" val="29823667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4FD1BB-7968-474E-9184-329A5E418E58}"/>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91B71F1A-26E8-4660-A447-261EEA42037C}"/>
              </a:ext>
            </a:extLst>
          </p:cNvPr>
          <p:cNvSpPr>
            <a:spLocks noGrp="1"/>
          </p:cNvSpPr>
          <p:nvPr>
            <p:ph type="dt" sz="half" idx="10"/>
          </p:nvPr>
        </p:nvSpPr>
        <p:spPr/>
        <p:txBody>
          <a:bodyPr/>
          <a:lstStyle/>
          <a:p>
            <a:fld id="{1851E859-294D-4E7E-A756-8767E83A977E}" type="datetime1">
              <a:rPr lang="en-IN" smtClean="0"/>
              <a:t>19-12-2022</a:t>
            </a:fld>
            <a:endParaRPr lang="en-IN" dirty="0"/>
          </a:p>
        </p:txBody>
      </p:sp>
      <p:sp>
        <p:nvSpPr>
          <p:cNvPr id="4" name="Footer Placeholder 3">
            <a:extLst>
              <a:ext uri="{FF2B5EF4-FFF2-40B4-BE49-F238E27FC236}">
                <a16:creationId xmlns:a16="http://schemas.microsoft.com/office/drawing/2014/main" id="{8245CB01-CC79-4F9E-AB51-53B8C69814E7}"/>
              </a:ext>
            </a:extLst>
          </p:cNvPr>
          <p:cNvSpPr>
            <a:spLocks noGrp="1"/>
          </p:cNvSpPr>
          <p:nvPr>
            <p:ph type="ftr" sz="quarter" idx="11"/>
          </p:nvPr>
        </p:nvSpPr>
        <p:spPr/>
        <p:txBody>
          <a:bodyPr/>
          <a:lstStyle/>
          <a:p>
            <a:endParaRPr lang="en-IN" dirty="0"/>
          </a:p>
        </p:txBody>
      </p:sp>
      <p:sp>
        <p:nvSpPr>
          <p:cNvPr id="5" name="Slide Number Placeholder 4">
            <a:extLst>
              <a:ext uri="{FF2B5EF4-FFF2-40B4-BE49-F238E27FC236}">
                <a16:creationId xmlns:a16="http://schemas.microsoft.com/office/drawing/2014/main" id="{4985A99A-1569-4E6A-A112-DE6A5BF37CC7}"/>
              </a:ext>
            </a:extLst>
          </p:cNvPr>
          <p:cNvSpPr>
            <a:spLocks noGrp="1"/>
          </p:cNvSpPr>
          <p:nvPr>
            <p:ph type="sldNum" sz="quarter" idx="12"/>
          </p:nvPr>
        </p:nvSpPr>
        <p:spPr/>
        <p:txBody>
          <a:bodyPr/>
          <a:lstStyle/>
          <a:p>
            <a:fld id="{D97A76BE-C088-48CA-ADF1-86B2A1AB1823}" type="slidenum">
              <a:rPr lang="en-IN" smtClean="0"/>
              <a:t>‹#›</a:t>
            </a:fld>
            <a:endParaRPr lang="en-IN" dirty="0"/>
          </a:p>
        </p:txBody>
      </p:sp>
    </p:spTree>
    <p:extLst>
      <p:ext uri="{BB962C8B-B14F-4D97-AF65-F5344CB8AC3E}">
        <p14:creationId xmlns:p14="http://schemas.microsoft.com/office/powerpoint/2010/main" val="1100401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01906A6-6E3A-4B1A-90E2-8AD711D71936}"/>
              </a:ext>
            </a:extLst>
          </p:cNvPr>
          <p:cNvSpPr>
            <a:spLocks noGrp="1"/>
          </p:cNvSpPr>
          <p:nvPr>
            <p:ph type="dt" sz="half" idx="10"/>
          </p:nvPr>
        </p:nvSpPr>
        <p:spPr/>
        <p:txBody>
          <a:bodyPr/>
          <a:lstStyle/>
          <a:p>
            <a:fld id="{568966FE-71FA-48DB-A6A8-D38856D071EB}" type="datetime1">
              <a:rPr lang="en-IN" smtClean="0"/>
              <a:t>19-12-2022</a:t>
            </a:fld>
            <a:endParaRPr lang="en-IN" dirty="0"/>
          </a:p>
        </p:txBody>
      </p:sp>
      <p:sp>
        <p:nvSpPr>
          <p:cNvPr id="3" name="Footer Placeholder 2">
            <a:extLst>
              <a:ext uri="{FF2B5EF4-FFF2-40B4-BE49-F238E27FC236}">
                <a16:creationId xmlns:a16="http://schemas.microsoft.com/office/drawing/2014/main" id="{BA856C5F-8D41-4412-B5DF-FAEC86A9B2DC}"/>
              </a:ext>
            </a:extLst>
          </p:cNvPr>
          <p:cNvSpPr>
            <a:spLocks noGrp="1"/>
          </p:cNvSpPr>
          <p:nvPr>
            <p:ph type="ftr" sz="quarter" idx="11"/>
          </p:nvPr>
        </p:nvSpPr>
        <p:spPr/>
        <p:txBody>
          <a:bodyPr/>
          <a:lstStyle/>
          <a:p>
            <a:endParaRPr lang="en-IN" dirty="0"/>
          </a:p>
        </p:txBody>
      </p:sp>
      <p:sp>
        <p:nvSpPr>
          <p:cNvPr id="4" name="Slide Number Placeholder 3">
            <a:extLst>
              <a:ext uri="{FF2B5EF4-FFF2-40B4-BE49-F238E27FC236}">
                <a16:creationId xmlns:a16="http://schemas.microsoft.com/office/drawing/2014/main" id="{433EEEDB-87A6-401E-907B-E860B8ACCE6B}"/>
              </a:ext>
            </a:extLst>
          </p:cNvPr>
          <p:cNvSpPr>
            <a:spLocks noGrp="1"/>
          </p:cNvSpPr>
          <p:nvPr>
            <p:ph type="sldNum" sz="quarter" idx="12"/>
          </p:nvPr>
        </p:nvSpPr>
        <p:spPr/>
        <p:txBody>
          <a:bodyPr/>
          <a:lstStyle/>
          <a:p>
            <a:fld id="{D97A76BE-C088-48CA-ADF1-86B2A1AB1823}" type="slidenum">
              <a:rPr lang="en-IN" smtClean="0"/>
              <a:t>‹#›</a:t>
            </a:fld>
            <a:endParaRPr lang="en-IN" dirty="0"/>
          </a:p>
        </p:txBody>
      </p:sp>
    </p:spTree>
    <p:extLst>
      <p:ext uri="{BB962C8B-B14F-4D97-AF65-F5344CB8AC3E}">
        <p14:creationId xmlns:p14="http://schemas.microsoft.com/office/powerpoint/2010/main" val="23815134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FFAE5D-DFC9-4616-9A94-35C8ECDFD6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603C8541-50C0-4BEF-B4AD-9FF557D7740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E29E9652-8309-4FD9-93AC-EFFDC92092A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62A4103-419B-4168-A82A-7939204DE8E2}"/>
              </a:ext>
            </a:extLst>
          </p:cNvPr>
          <p:cNvSpPr>
            <a:spLocks noGrp="1"/>
          </p:cNvSpPr>
          <p:nvPr>
            <p:ph type="dt" sz="half" idx="10"/>
          </p:nvPr>
        </p:nvSpPr>
        <p:spPr/>
        <p:txBody>
          <a:bodyPr/>
          <a:lstStyle/>
          <a:p>
            <a:fld id="{83E829BD-D1E0-4481-84C6-72F7C9FE0D2B}" type="datetime1">
              <a:rPr lang="en-IN" smtClean="0"/>
              <a:t>19-12-2022</a:t>
            </a:fld>
            <a:endParaRPr lang="en-IN" dirty="0"/>
          </a:p>
        </p:txBody>
      </p:sp>
      <p:sp>
        <p:nvSpPr>
          <p:cNvPr id="6" name="Footer Placeholder 5">
            <a:extLst>
              <a:ext uri="{FF2B5EF4-FFF2-40B4-BE49-F238E27FC236}">
                <a16:creationId xmlns:a16="http://schemas.microsoft.com/office/drawing/2014/main" id="{7D3457D8-E23C-49DC-8BE4-7E90DE69C881}"/>
              </a:ext>
            </a:extLst>
          </p:cNvPr>
          <p:cNvSpPr>
            <a:spLocks noGrp="1"/>
          </p:cNvSpPr>
          <p:nvPr>
            <p:ph type="ftr" sz="quarter" idx="11"/>
          </p:nvPr>
        </p:nvSpPr>
        <p:spPr/>
        <p:txBody>
          <a:bodyPr/>
          <a:lstStyle/>
          <a:p>
            <a:endParaRPr lang="en-IN" dirty="0"/>
          </a:p>
        </p:txBody>
      </p:sp>
      <p:sp>
        <p:nvSpPr>
          <p:cNvPr id="7" name="Slide Number Placeholder 6">
            <a:extLst>
              <a:ext uri="{FF2B5EF4-FFF2-40B4-BE49-F238E27FC236}">
                <a16:creationId xmlns:a16="http://schemas.microsoft.com/office/drawing/2014/main" id="{6A3DB162-4329-4123-B91D-117A42C5EE59}"/>
              </a:ext>
            </a:extLst>
          </p:cNvPr>
          <p:cNvSpPr>
            <a:spLocks noGrp="1"/>
          </p:cNvSpPr>
          <p:nvPr>
            <p:ph type="sldNum" sz="quarter" idx="12"/>
          </p:nvPr>
        </p:nvSpPr>
        <p:spPr/>
        <p:txBody>
          <a:bodyPr/>
          <a:lstStyle/>
          <a:p>
            <a:fld id="{D97A76BE-C088-48CA-ADF1-86B2A1AB1823}" type="slidenum">
              <a:rPr lang="en-IN" smtClean="0"/>
              <a:t>‹#›</a:t>
            </a:fld>
            <a:endParaRPr lang="en-IN" dirty="0"/>
          </a:p>
        </p:txBody>
      </p:sp>
    </p:spTree>
    <p:extLst>
      <p:ext uri="{BB962C8B-B14F-4D97-AF65-F5344CB8AC3E}">
        <p14:creationId xmlns:p14="http://schemas.microsoft.com/office/powerpoint/2010/main" val="13236723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357C6F-DFFB-474B-AE41-852D25672FE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1BAC4399-98F8-4D6C-A4B0-9A1FBDD315B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dirty="0"/>
          </a:p>
        </p:txBody>
      </p:sp>
      <p:sp>
        <p:nvSpPr>
          <p:cNvPr id="4" name="Text Placeholder 3">
            <a:extLst>
              <a:ext uri="{FF2B5EF4-FFF2-40B4-BE49-F238E27FC236}">
                <a16:creationId xmlns:a16="http://schemas.microsoft.com/office/drawing/2014/main" id="{0D08949C-7A4A-4CBA-91D7-0A9E5C9FE9E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F58764E-A5E4-4B66-AFE9-10F1FCBF946D}"/>
              </a:ext>
            </a:extLst>
          </p:cNvPr>
          <p:cNvSpPr>
            <a:spLocks noGrp="1"/>
          </p:cNvSpPr>
          <p:nvPr>
            <p:ph type="dt" sz="half" idx="10"/>
          </p:nvPr>
        </p:nvSpPr>
        <p:spPr/>
        <p:txBody>
          <a:bodyPr/>
          <a:lstStyle/>
          <a:p>
            <a:fld id="{498B8A87-F52B-45C6-ABCD-5E96319A3BB6}" type="datetime1">
              <a:rPr lang="en-IN" smtClean="0"/>
              <a:t>19-12-2022</a:t>
            </a:fld>
            <a:endParaRPr lang="en-IN" dirty="0"/>
          </a:p>
        </p:txBody>
      </p:sp>
      <p:sp>
        <p:nvSpPr>
          <p:cNvPr id="6" name="Footer Placeholder 5">
            <a:extLst>
              <a:ext uri="{FF2B5EF4-FFF2-40B4-BE49-F238E27FC236}">
                <a16:creationId xmlns:a16="http://schemas.microsoft.com/office/drawing/2014/main" id="{C21F4388-6C8D-47B1-9AD0-A3F0A4FB7FAC}"/>
              </a:ext>
            </a:extLst>
          </p:cNvPr>
          <p:cNvSpPr>
            <a:spLocks noGrp="1"/>
          </p:cNvSpPr>
          <p:nvPr>
            <p:ph type="ftr" sz="quarter" idx="11"/>
          </p:nvPr>
        </p:nvSpPr>
        <p:spPr/>
        <p:txBody>
          <a:bodyPr/>
          <a:lstStyle/>
          <a:p>
            <a:endParaRPr lang="en-IN" dirty="0"/>
          </a:p>
        </p:txBody>
      </p:sp>
      <p:sp>
        <p:nvSpPr>
          <p:cNvPr id="7" name="Slide Number Placeholder 6">
            <a:extLst>
              <a:ext uri="{FF2B5EF4-FFF2-40B4-BE49-F238E27FC236}">
                <a16:creationId xmlns:a16="http://schemas.microsoft.com/office/drawing/2014/main" id="{8C5189F8-56EE-4915-9DB4-2F38B9DEA459}"/>
              </a:ext>
            </a:extLst>
          </p:cNvPr>
          <p:cNvSpPr>
            <a:spLocks noGrp="1"/>
          </p:cNvSpPr>
          <p:nvPr>
            <p:ph type="sldNum" sz="quarter" idx="12"/>
          </p:nvPr>
        </p:nvSpPr>
        <p:spPr/>
        <p:txBody>
          <a:bodyPr/>
          <a:lstStyle/>
          <a:p>
            <a:fld id="{D97A76BE-C088-48CA-ADF1-86B2A1AB1823}" type="slidenum">
              <a:rPr lang="en-IN" smtClean="0"/>
              <a:t>‹#›</a:t>
            </a:fld>
            <a:endParaRPr lang="en-IN" dirty="0"/>
          </a:p>
        </p:txBody>
      </p:sp>
    </p:spTree>
    <p:extLst>
      <p:ext uri="{BB962C8B-B14F-4D97-AF65-F5344CB8AC3E}">
        <p14:creationId xmlns:p14="http://schemas.microsoft.com/office/powerpoint/2010/main" val="38039288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C5921CA-C978-495E-BCDA-4107ED9E07A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BCE23D48-FA0E-48D4-9B16-6C28967741F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DD41C216-C94D-4E17-B7E1-FC21D4DC314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F1B889-9B3C-4DD1-A5B0-E8C4B7EAB217}" type="datetime1">
              <a:rPr lang="en-IN" smtClean="0"/>
              <a:t>19-12-2022</a:t>
            </a:fld>
            <a:endParaRPr lang="en-IN" dirty="0"/>
          </a:p>
        </p:txBody>
      </p:sp>
      <p:sp>
        <p:nvSpPr>
          <p:cNvPr id="5" name="Footer Placeholder 4">
            <a:extLst>
              <a:ext uri="{FF2B5EF4-FFF2-40B4-BE49-F238E27FC236}">
                <a16:creationId xmlns:a16="http://schemas.microsoft.com/office/drawing/2014/main" id="{E916CDDE-FDC9-4BFB-BE67-37B1FB95918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dirty="0"/>
          </a:p>
        </p:txBody>
      </p:sp>
      <p:sp>
        <p:nvSpPr>
          <p:cNvPr id="6" name="Slide Number Placeholder 5">
            <a:extLst>
              <a:ext uri="{FF2B5EF4-FFF2-40B4-BE49-F238E27FC236}">
                <a16:creationId xmlns:a16="http://schemas.microsoft.com/office/drawing/2014/main" id="{1170855C-B020-464F-8029-46E886CBD5A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97A76BE-C088-48CA-ADF1-86B2A1AB1823}" type="slidenum">
              <a:rPr lang="en-IN" smtClean="0"/>
              <a:t>‹#›</a:t>
            </a:fld>
            <a:endParaRPr lang="en-IN" dirty="0"/>
          </a:p>
        </p:txBody>
      </p:sp>
    </p:spTree>
    <p:extLst>
      <p:ext uri="{BB962C8B-B14F-4D97-AF65-F5344CB8AC3E}">
        <p14:creationId xmlns:p14="http://schemas.microsoft.com/office/powerpoint/2010/main" val="29498499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 /><Relationship Id="rId2" Type="http://schemas.openxmlformats.org/officeDocument/2006/relationships/notesSlide" Target="../notesSlides/notesSlide1.xml" /><Relationship Id="rId1" Type="http://schemas.openxmlformats.org/officeDocument/2006/relationships/slideLayout" Target="../slideLayouts/slideLayout1.xml" /><Relationship Id="rId5" Type="http://schemas.openxmlformats.org/officeDocument/2006/relationships/image" Target="../media/image3.jpg" /><Relationship Id="rId4" Type="http://schemas.openxmlformats.org/officeDocument/2006/relationships/image" Target="../media/image2.png" /></Relationships>
</file>

<file path=ppt/slides/_rels/slide10.xml.rels><?xml version="1.0" encoding="UTF-8" standalone="yes"?>
<Relationships xmlns="http://schemas.openxmlformats.org/package/2006/relationships"><Relationship Id="rId3" Type="http://schemas.openxmlformats.org/officeDocument/2006/relationships/image" Target="../media/image4.png" /><Relationship Id="rId2" Type="http://schemas.openxmlformats.org/officeDocument/2006/relationships/notesSlide" Target="../notesSlides/notesSlide4.xml" /><Relationship Id="rId1" Type="http://schemas.openxmlformats.org/officeDocument/2006/relationships/slideLayout" Target="../slideLayouts/slideLayout7.xml" /></Relationships>
</file>

<file path=ppt/slides/_rels/slide11.xml.rels><?xml version="1.0" encoding="UTF-8" standalone="yes"?>
<Relationships xmlns="http://schemas.openxmlformats.org/package/2006/relationships"><Relationship Id="rId3" Type="http://schemas.openxmlformats.org/officeDocument/2006/relationships/image" Target="../media/image4.png" /><Relationship Id="rId2" Type="http://schemas.openxmlformats.org/officeDocument/2006/relationships/notesSlide" Target="../notesSlides/notesSlide5.xml" /><Relationship Id="rId1" Type="http://schemas.openxmlformats.org/officeDocument/2006/relationships/slideLayout" Target="../slideLayouts/slideLayout7.xml" /></Relationships>
</file>

<file path=ppt/slides/_rels/slide12.xml.rels><?xml version="1.0" encoding="UTF-8" standalone="yes"?>
<Relationships xmlns="http://schemas.openxmlformats.org/package/2006/relationships"><Relationship Id="rId3" Type="http://schemas.openxmlformats.org/officeDocument/2006/relationships/image" Target="../media/image5.png" /><Relationship Id="rId2" Type="http://schemas.openxmlformats.org/officeDocument/2006/relationships/image" Target="../media/image4.png" /><Relationship Id="rId1" Type="http://schemas.openxmlformats.org/officeDocument/2006/relationships/slideLayout" Target="../slideLayouts/slideLayout7.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6.xml.rels><?xml version="1.0" encoding="UTF-8" standalone="yes"?>
<Relationships xmlns="http://schemas.openxmlformats.org/package/2006/relationships"><Relationship Id="rId3" Type="http://schemas.openxmlformats.org/officeDocument/2006/relationships/hyperlink" Target="mailto:cyril@gjepcindia.com" TargetMode="External" /><Relationship Id="rId2" Type="http://schemas.openxmlformats.org/officeDocument/2006/relationships/hyperlink" Target="mailto:rashmi.arora@gjepcindia.com" TargetMode="External" /><Relationship Id="rId1" Type="http://schemas.openxmlformats.org/officeDocument/2006/relationships/slideLayout" Target="../slideLayouts/slideLayout7.xml" /><Relationship Id="rId4" Type="http://schemas.openxmlformats.org/officeDocument/2006/relationships/hyperlink" Target="mailto:Dhara.Tolia@gjepcindia.com" TargetMode="External" /></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2.xml.rels><?xml version="1.0" encoding="UTF-8" standalone="yes"?>
<Relationships xmlns="http://schemas.openxmlformats.org/package/2006/relationships"><Relationship Id="rId2" Type="http://schemas.openxmlformats.org/officeDocument/2006/relationships/image" Target="../media/image4.png" /><Relationship Id="rId1" Type="http://schemas.openxmlformats.org/officeDocument/2006/relationships/slideLayout" Target="../slideLayouts/slideLayout7.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4.xml.rels><?xml version="1.0" encoding="UTF-8" standalone="yes"?>
<Relationships xmlns="http://schemas.openxmlformats.org/package/2006/relationships"><Relationship Id="rId2" Type="http://schemas.openxmlformats.org/officeDocument/2006/relationships/chart" Target="../charts/chart1.xml" /><Relationship Id="rId1" Type="http://schemas.openxmlformats.org/officeDocument/2006/relationships/slideLayout" Target="../slideLayouts/slideLayout7.xml" /></Relationships>
</file>

<file path=ppt/slides/_rels/slide5.xml.rels><?xml version="1.0" encoding="UTF-8" standalone="yes"?>
<Relationships xmlns="http://schemas.openxmlformats.org/package/2006/relationships"><Relationship Id="rId3" Type="http://schemas.openxmlformats.org/officeDocument/2006/relationships/chart" Target="../charts/chart3.xml" /><Relationship Id="rId2" Type="http://schemas.openxmlformats.org/officeDocument/2006/relationships/chart" Target="../charts/chart2.xml" /><Relationship Id="rId1" Type="http://schemas.openxmlformats.org/officeDocument/2006/relationships/slideLayout" Target="../slideLayouts/slideLayout7.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7.xml.rels><?xml version="1.0" encoding="UTF-8" standalone="yes"?>
<Relationships xmlns="http://schemas.openxmlformats.org/package/2006/relationships"><Relationship Id="rId2" Type="http://schemas.openxmlformats.org/officeDocument/2006/relationships/chart" Target="../charts/chart4.xml" /><Relationship Id="rId1" Type="http://schemas.openxmlformats.org/officeDocument/2006/relationships/slideLayout" Target="../slideLayouts/slideLayout7.xml" /></Relationships>
</file>

<file path=ppt/slides/_rels/slide8.xml.rels><?xml version="1.0" encoding="UTF-8" standalone="yes"?>
<Relationships xmlns="http://schemas.openxmlformats.org/package/2006/relationships"><Relationship Id="rId3" Type="http://schemas.openxmlformats.org/officeDocument/2006/relationships/image" Target="../media/image4.png" /><Relationship Id="rId2" Type="http://schemas.openxmlformats.org/officeDocument/2006/relationships/notesSlide" Target="../notesSlides/notesSlide2.xml" /><Relationship Id="rId1" Type="http://schemas.openxmlformats.org/officeDocument/2006/relationships/slideLayout" Target="../slideLayouts/slideLayout7.xml" /></Relationships>
</file>

<file path=ppt/slides/_rels/slide9.xml.rels><?xml version="1.0" encoding="UTF-8" standalone="yes"?>
<Relationships xmlns="http://schemas.openxmlformats.org/package/2006/relationships"><Relationship Id="rId3" Type="http://schemas.openxmlformats.org/officeDocument/2006/relationships/image" Target="../media/image4.png" /><Relationship Id="rId2" Type="http://schemas.openxmlformats.org/officeDocument/2006/relationships/notesSlide" Target="../notesSlides/notesSlide3.xml" /><Relationship Id="rId1" Type="http://schemas.openxmlformats.org/officeDocument/2006/relationships/slideLayout" Target="../slideLayouts/slideLayout7.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 name="Rectangle"/>
          <p:cNvSpPr/>
          <p:nvPr/>
        </p:nvSpPr>
        <p:spPr>
          <a:xfrm>
            <a:off x="0" y="0"/>
            <a:ext cx="12192000" cy="7008408"/>
          </a:xfrm>
          <a:prstGeom prst="rect">
            <a:avLst/>
          </a:prstGeom>
          <a:solidFill>
            <a:srgbClr val="A89C5D"/>
          </a:solidFill>
          <a:ln w="12700">
            <a:miter lim="400000"/>
          </a:ln>
        </p:spPr>
        <p:txBody>
          <a:bodyPr lIns="0" tIns="0" rIns="0" bIns="0" anchor="ctr"/>
          <a:lstStyle/>
          <a:p>
            <a:pPr>
              <a:defRPr sz="3200" b="0">
                <a:solidFill>
                  <a:srgbClr val="FFFFFF"/>
                </a:solidFill>
                <a:latin typeface="+mn-lt"/>
                <a:ea typeface="+mn-ea"/>
                <a:cs typeface="+mn-cs"/>
                <a:sym typeface="Helvetica Neue Medium"/>
              </a:defRPr>
            </a:pPr>
            <a:endParaRPr dirty="0">
              <a:latin typeface="Cambria" panose="02040503050406030204" pitchFamily="18" charset="0"/>
              <a:ea typeface="Cambria" panose="02040503050406030204" pitchFamily="18" charset="0"/>
            </a:endParaRPr>
          </a:p>
        </p:txBody>
      </p:sp>
      <p:pic>
        <p:nvPicPr>
          <p:cNvPr id="122" name="Image" descr="Image"/>
          <p:cNvPicPr>
            <a:picLocks noChangeAspect="1"/>
          </p:cNvPicPr>
          <p:nvPr/>
        </p:nvPicPr>
        <p:blipFill>
          <a:blip r:embed="rId3"/>
          <a:stretch>
            <a:fillRect/>
          </a:stretch>
        </p:blipFill>
        <p:spPr>
          <a:xfrm>
            <a:off x="0" y="354137"/>
            <a:ext cx="601729" cy="601734"/>
          </a:xfrm>
          <a:prstGeom prst="rect">
            <a:avLst/>
          </a:prstGeom>
          <a:ln w="12700">
            <a:miter lim="400000"/>
          </a:ln>
        </p:spPr>
      </p:pic>
      <p:sp>
        <p:nvSpPr>
          <p:cNvPr id="123" name="www.gjepc.org"/>
          <p:cNvSpPr txBox="1"/>
          <p:nvPr/>
        </p:nvSpPr>
        <p:spPr>
          <a:xfrm>
            <a:off x="8826533" y="6087711"/>
            <a:ext cx="2755868" cy="25103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25400" tIns="25400" rIns="25400" bIns="25400">
            <a:normAutofit/>
          </a:bodyPr>
          <a:lstStyle>
            <a:lvl1pPr algn="r">
              <a:defRPr sz="1800">
                <a:solidFill>
                  <a:srgbClr val="A89C5D"/>
                </a:solidFill>
                <a:latin typeface="Gotham HTF"/>
                <a:ea typeface="Gotham HTF"/>
                <a:cs typeface="Gotham HTF"/>
                <a:sym typeface="Gotham HTF"/>
              </a:defRPr>
            </a:lvl1pPr>
          </a:lstStyle>
          <a:p>
            <a:r>
              <a:rPr sz="900" dirty="0"/>
              <a:t>www.gjepc.org</a:t>
            </a:r>
          </a:p>
        </p:txBody>
      </p:sp>
      <p:sp>
        <p:nvSpPr>
          <p:cNvPr id="124" name="GJEPC &amp; ALROSA association 2020"/>
          <p:cNvSpPr txBox="1">
            <a:spLocks noGrp="1"/>
          </p:cNvSpPr>
          <p:nvPr>
            <p:ph type="ctrTitle"/>
          </p:nvPr>
        </p:nvSpPr>
        <p:spPr>
          <a:xfrm>
            <a:off x="126568" y="955870"/>
            <a:ext cx="6969880" cy="4106459"/>
          </a:xfrm>
          <a:prstGeom prst="rect">
            <a:avLst/>
          </a:prstGeom>
        </p:spPr>
        <p:txBody>
          <a:bodyPr anchor="t">
            <a:noAutofit/>
          </a:bodyPr>
          <a:lstStyle/>
          <a:p>
            <a:pPr algn="l">
              <a:defRPr sz="7200">
                <a:solidFill>
                  <a:srgbClr val="FFFFFF"/>
                </a:solidFill>
              </a:defRPr>
            </a:pPr>
            <a:r>
              <a:rPr lang="en-IN" sz="4000" b="1" i="1" dirty="0">
                <a:latin typeface="Monotype Corsiva" panose="03010101010201010101" pitchFamily="66" charset="0"/>
                <a:ea typeface="Cambria" panose="02040503050406030204" pitchFamily="18" charset="0"/>
              </a:rPr>
              <a:t>Gem and Jewellery Trade Update</a:t>
            </a:r>
            <a:br>
              <a:rPr lang="en-IN" sz="4000" b="1" i="1" dirty="0">
                <a:latin typeface="Monotype Corsiva" panose="03010101010201010101" pitchFamily="66" charset="0"/>
                <a:ea typeface="Cambria" panose="02040503050406030204" pitchFamily="18" charset="0"/>
              </a:rPr>
            </a:br>
            <a:br>
              <a:rPr lang="en-IN" sz="4000" b="1" i="1" dirty="0">
                <a:latin typeface="Monotype Corsiva" panose="03010101010201010101" pitchFamily="66" charset="0"/>
                <a:ea typeface="Cambria" panose="02040503050406030204" pitchFamily="18" charset="0"/>
              </a:rPr>
            </a:br>
            <a:r>
              <a:rPr lang="en-IN" sz="4000" b="1" i="1" dirty="0">
                <a:latin typeface="Monotype Corsiva" panose="03010101010201010101" pitchFamily="66" charset="0"/>
                <a:ea typeface="Cambria" panose="02040503050406030204" pitchFamily="18" charset="0"/>
              </a:rPr>
              <a:t>April  -  November 2022</a:t>
            </a:r>
            <a:br>
              <a:rPr lang="en-IN" sz="4000" b="1" i="1" dirty="0">
                <a:latin typeface="Monotype Corsiva" panose="03010101010201010101" pitchFamily="66" charset="0"/>
                <a:ea typeface="Cambria" panose="02040503050406030204" pitchFamily="18" charset="0"/>
              </a:rPr>
            </a:br>
            <a:br>
              <a:rPr lang="en-IN" sz="4000" b="1" dirty="0">
                <a:latin typeface="Monotype Corsiva" panose="03010101010201010101" pitchFamily="66" charset="0"/>
                <a:ea typeface="Cambria" panose="02040503050406030204" pitchFamily="18" charset="0"/>
              </a:rPr>
            </a:br>
            <a:r>
              <a:rPr lang="en-IN" sz="4000" b="1" dirty="0">
                <a:latin typeface="Monotype Corsiva" panose="03010101010201010101" pitchFamily="66" charset="0"/>
                <a:ea typeface="Cambria" panose="02040503050406030204" pitchFamily="18" charset="0"/>
              </a:rPr>
              <a:t>Global Trade Projections by World Trade Organization (WTO)</a:t>
            </a:r>
            <a:r>
              <a:rPr lang="en-US" sz="4000" b="1" dirty="0">
                <a:latin typeface="Monotype Corsiva" panose="03010101010201010101" pitchFamily="66" charset="0"/>
                <a:ea typeface="Cambria" panose="02040503050406030204" pitchFamily="18" charset="0"/>
              </a:rPr>
              <a:t>– Key Feature</a:t>
            </a:r>
            <a:br>
              <a:rPr lang="en-IN" sz="4000" b="1" dirty="0">
                <a:latin typeface="Monotype Corsiva" panose="03010101010201010101" pitchFamily="66" charset="0"/>
                <a:ea typeface="Cambria" panose="02040503050406030204" pitchFamily="18" charset="0"/>
              </a:rPr>
            </a:br>
            <a:br>
              <a:rPr lang="en-IN" sz="4000" b="1" dirty="0">
                <a:latin typeface="Monotype Corsiva" panose="03010101010201010101" pitchFamily="66" charset="0"/>
                <a:ea typeface="Cambria" panose="02040503050406030204" pitchFamily="18" charset="0"/>
              </a:rPr>
            </a:br>
            <a:br>
              <a:rPr lang="en-IN" sz="4000" b="1" dirty="0">
                <a:latin typeface="Monotype Corsiva" panose="03010101010201010101" pitchFamily="66" charset="0"/>
                <a:ea typeface="Cambria" panose="02040503050406030204" pitchFamily="18" charset="0"/>
              </a:rPr>
            </a:br>
            <a:r>
              <a:rPr lang="en-IN" sz="2200" b="1" dirty="0">
                <a:latin typeface="Monotype Corsiva" panose="03010101010201010101" pitchFamily="66" charset="0"/>
                <a:ea typeface="Cambria" panose="02040503050406030204" pitchFamily="18" charset="0"/>
              </a:rPr>
              <a:t>GJEPC Statistics &amp; Trade Research Department  (Data and Analytics Unit)</a:t>
            </a:r>
            <a:endParaRPr sz="2200" b="1" dirty="0">
              <a:solidFill>
                <a:srgbClr val="222222"/>
              </a:solidFill>
              <a:latin typeface="Monotype Corsiva" panose="03010101010201010101" pitchFamily="66" charset="0"/>
              <a:ea typeface="Cambria" panose="02040503050406030204" pitchFamily="18" charset="0"/>
            </a:endParaRPr>
          </a:p>
        </p:txBody>
      </p:sp>
      <p:sp>
        <p:nvSpPr>
          <p:cNvPr id="125" name="www.gjepc.org"/>
          <p:cNvSpPr txBox="1"/>
          <p:nvPr/>
        </p:nvSpPr>
        <p:spPr>
          <a:xfrm>
            <a:off x="8890033" y="6087711"/>
            <a:ext cx="2755868" cy="25103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25400" tIns="25400" rIns="25400" bIns="25400">
            <a:normAutofit/>
          </a:bodyPr>
          <a:lstStyle>
            <a:lvl1pPr algn="r">
              <a:defRPr sz="1800">
                <a:solidFill>
                  <a:srgbClr val="FFFFFF"/>
                </a:solidFill>
                <a:latin typeface="Gotham HTF"/>
                <a:ea typeface="Gotham HTF"/>
                <a:cs typeface="Gotham HTF"/>
                <a:sym typeface="Gotham HTF"/>
              </a:defRPr>
            </a:lvl1pPr>
          </a:lstStyle>
          <a:p>
            <a:r>
              <a:rPr sz="900" dirty="0"/>
              <a:t>www.gjepc.org</a:t>
            </a:r>
          </a:p>
        </p:txBody>
      </p:sp>
      <p:pic>
        <p:nvPicPr>
          <p:cNvPr id="126" name="Image" descr="Image"/>
          <p:cNvPicPr>
            <a:picLocks noChangeAspect="1"/>
          </p:cNvPicPr>
          <p:nvPr/>
        </p:nvPicPr>
        <p:blipFill>
          <a:blip r:embed="rId4"/>
          <a:stretch>
            <a:fillRect/>
          </a:stretch>
        </p:blipFill>
        <p:spPr>
          <a:xfrm>
            <a:off x="7192743" y="1974235"/>
            <a:ext cx="4872689" cy="2750504"/>
          </a:xfrm>
          <a:prstGeom prst="rect">
            <a:avLst/>
          </a:prstGeom>
          <a:ln w="12700">
            <a:miter lim="400000"/>
          </a:ln>
        </p:spPr>
      </p:pic>
      <p:sp>
        <p:nvSpPr>
          <p:cNvPr id="2" name="Slide Number Placeholder 1">
            <a:extLst>
              <a:ext uri="{FF2B5EF4-FFF2-40B4-BE49-F238E27FC236}">
                <a16:creationId xmlns:a16="http://schemas.microsoft.com/office/drawing/2014/main" id="{D4930ACD-BC13-4586-BCF3-45CE658FB4C3}"/>
              </a:ext>
            </a:extLst>
          </p:cNvPr>
          <p:cNvSpPr>
            <a:spLocks noGrp="1"/>
          </p:cNvSpPr>
          <p:nvPr>
            <p:ph type="sldNum" sz="quarter" idx="12"/>
          </p:nvPr>
        </p:nvSpPr>
        <p:spPr/>
        <p:txBody>
          <a:bodyPr/>
          <a:lstStyle/>
          <a:p>
            <a:fld id="{D97A76BE-C088-48CA-ADF1-86B2A1AB1823}" type="slidenum">
              <a:rPr lang="en-IN" smtClean="0"/>
              <a:t>1</a:t>
            </a:fld>
            <a:endParaRPr lang="en-IN" dirty="0"/>
          </a:p>
        </p:txBody>
      </p:sp>
      <p:pic>
        <p:nvPicPr>
          <p:cNvPr id="10" name="Picture 9">
            <a:extLst>
              <a:ext uri="{FF2B5EF4-FFF2-40B4-BE49-F238E27FC236}">
                <a16:creationId xmlns:a16="http://schemas.microsoft.com/office/drawing/2014/main" id="{DB295425-FA2B-48F6-B08B-DF3139718DD2}"/>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10100602" y="100965"/>
            <a:ext cx="1716259" cy="616487"/>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Bullet-Gold-Star.png" descr="Bullet-Gold-Star.png">
            <a:extLst>
              <a:ext uri="{FF2B5EF4-FFF2-40B4-BE49-F238E27FC236}">
                <a16:creationId xmlns:a16="http://schemas.microsoft.com/office/drawing/2014/main" id="{19356705-01DF-41B2-9762-32DF72B111FC}"/>
              </a:ext>
            </a:extLst>
          </p:cNvPr>
          <p:cNvPicPr>
            <a:picLocks noChangeAspect="1"/>
          </p:cNvPicPr>
          <p:nvPr/>
        </p:nvPicPr>
        <p:blipFill>
          <a:blip r:embed="rId3"/>
          <a:stretch>
            <a:fillRect/>
          </a:stretch>
        </p:blipFill>
        <p:spPr>
          <a:xfrm>
            <a:off x="11217532" y="0"/>
            <a:ext cx="883028" cy="883029"/>
          </a:xfrm>
          <a:prstGeom prst="rect">
            <a:avLst/>
          </a:prstGeom>
          <a:ln w="12700">
            <a:miter lim="400000"/>
          </a:ln>
        </p:spPr>
      </p:pic>
      <p:sp>
        <p:nvSpPr>
          <p:cNvPr id="15" name="TextBox 14">
            <a:extLst>
              <a:ext uri="{FF2B5EF4-FFF2-40B4-BE49-F238E27FC236}">
                <a16:creationId xmlns:a16="http://schemas.microsoft.com/office/drawing/2014/main" id="{E238C54E-9521-4590-99CE-E860AE32B199}"/>
              </a:ext>
            </a:extLst>
          </p:cNvPr>
          <p:cNvSpPr txBox="1"/>
          <p:nvPr/>
        </p:nvSpPr>
        <p:spPr>
          <a:xfrm>
            <a:off x="1410266" y="-27796"/>
            <a:ext cx="8932023" cy="430887"/>
          </a:xfrm>
          <a:prstGeom prst="rect">
            <a:avLst/>
          </a:prstGeom>
          <a:noFill/>
        </p:spPr>
        <p:txBody>
          <a:bodyPr wrap="square" rtlCol="0">
            <a:spAutoFit/>
          </a:bodyPr>
          <a:lstStyle/>
          <a:p>
            <a:pPr algn="ctr"/>
            <a:r>
              <a:rPr lang="en-US" sz="2200" b="1" dirty="0">
                <a:solidFill>
                  <a:schemeClr val="accent2"/>
                </a:solidFill>
                <a:latin typeface="Cambria" panose="02040503050406030204" pitchFamily="18" charset="0"/>
                <a:ea typeface="Cambria" panose="02040503050406030204" pitchFamily="18" charset="0"/>
              </a:rPr>
              <a:t> Gem &amp; Jewellery Port-wise Gross Exports : SEZ </a:t>
            </a:r>
            <a:endParaRPr lang="en-IN" sz="2200" b="1" dirty="0">
              <a:solidFill>
                <a:schemeClr val="accent2"/>
              </a:solidFill>
              <a:latin typeface="Cambria" panose="02040503050406030204" pitchFamily="18" charset="0"/>
              <a:ea typeface="Cambria" panose="02040503050406030204" pitchFamily="18" charset="0"/>
            </a:endParaRPr>
          </a:p>
        </p:txBody>
      </p:sp>
      <p:sp>
        <p:nvSpPr>
          <p:cNvPr id="5" name="TextBox 4">
            <a:extLst>
              <a:ext uri="{FF2B5EF4-FFF2-40B4-BE49-F238E27FC236}">
                <a16:creationId xmlns:a16="http://schemas.microsoft.com/office/drawing/2014/main" id="{1D25E7F8-7492-4A63-9D2D-B0250B15EED5}"/>
              </a:ext>
            </a:extLst>
          </p:cNvPr>
          <p:cNvSpPr txBox="1"/>
          <p:nvPr/>
        </p:nvSpPr>
        <p:spPr>
          <a:xfrm>
            <a:off x="1431713" y="4800356"/>
            <a:ext cx="5586584" cy="276999"/>
          </a:xfrm>
          <a:prstGeom prst="rect">
            <a:avLst/>
          </a:prstGeom>
          <a:noFill/>
        </p:spPr>
        <p:txBody>
          <a:bodyPr wrap="square">
            <a:spAutoFit/>
          </a:bodyPr>
          <a:lstStyle/>
          <a:p>
            <a:r>
              <a:rPr lang="en-IN" sz="1200" dirty="0">
                <a:latin typeface="Cambria" panose="02040503050406030204" pitchFamily="18" charset="0"/>
                <a:ea typeface="Cambria" panose="02040503050406030204" pitchFamily="18" charset="0"/>
                <a:cs typeface="Arial" panose="020B0604020202020204" pitchFamily="34" charset="0"/>
              </a:rPr>
              <a:t>Source :  GJEPC  Statistics Dept. Analysis</a:t>
            </a:r>
          </a:p>
        </p:txBody>
      </p:sp>
      <p:sp>
        <p:nvSpPr>
          <p:cNvPr id="3" name="Slide Number Placeholder 2">
            <a:extLst>
              <a:ext uri="{FF2B5EF4-FFF2-40B4-BE49-F238E27FC236}">
                <a16:creationId xmlns:a16="http://schemas.microsoft.com/office/drawing/2014/main" id="{CCF2C6DD-43B4-4251-A0A4-8958566DD71C}"/>
              </a:ext>
            </a:extLst>
          </p:cNvPr>
          <p:cNvSpPr>
            <a:spLocks noGrp="1"/>
          </p:cNvSpPr>
          <p:nvPr>
            <p:ph type="sldNum" sz="quarter" idx="12"/>
          </p:nvPr>
        </p:nvSpPr>
        <p:spPr>
          <a:xfrm>
            <a:off x="8676587" y="6616998"/>
            <a:ext cx="2743200" cy="365125"/>
          </a:xfrm>
        </p:spPr>
        <p:txBody>
          <a:bodyPr/>
          <a:lstStyle/>
          <a:p>
            <a:fld id="{D97A76BE-C088-48CA-ADF1-86B2A1AB1823}" type="slidenum">
              <a:rPr lang="en-IN" smtClean="0"/>
              <a:t>10</a:t>
            </a:fld>
            <a:endParaRPr lang="en-IN" dirty="0"/>
          </a:p>
        </p:txBody>
      </p:sp>
      <p:sp>
        <p:nvSpPr>
          <p:cNvPr id="7" name="Speech Bubble: Rectangle 6">
            <a:extLst>
              <a:ext uri="{FF2B5EF4-FFF2-40B4-BE49-F238E27FC236}">
                <a16:creationId xmlns:a16="http://schemas.microsoft.com/office/drawing/2014/main" id="{8A4E703E-4BE8-49E7-8774-0ADB3B1802D4}"/>
              </a:ext>
            </a:extLst>
          </p:cNvPr>
          <p:cNvSpPr/>
          <p:nvPr/>
        </p:nvSpPr>
        <p:spPr>
          <a:xfrm>
            <a:off x="6096000" y="5077355"/>
            <a:ext cx="6004560" cy="1745641"/>
          </a:xfrm>
          <a:prstGeom prst="wedgeRectCallout">
            <a:avLst>
              <a:gd name="adj1" fmla="val 15776"/>
              <a:gd name="adj2" fmla="val -70205"/>
            </a:avLst>
          </a:prstGeom>
        </p:spPr>
        <p:style>
          <a:lnRef idx="2">
            <a:schemeClr val="dk1"/>
          </a:lnRef>
          <a:fillRef idx="1">
            <a:schemeClr val="lt1"/>
          </a:fillRef>
          <a:effectRef idx="0">
            <a:schemeClr val="dk1"/>
          </a:effectRef>
          <a:fontRef idx="minor">
            <a:schemeClr val="dk1"/>
          </a:fontRef>
        </p:style>
        <p:txBody>
          <a:bodyPr rtlCol="0" anchor="ctr"/>
          <a:lstStyle/>
          <a:p>
            <a:pPr algn="just"/>
            <a:r>
              <a:rPr lang="en-US" sz="1600" dirty="0">
                <a:latin typeface="Cambria" panose="02040503050406030204" pitchFamily="18" charset="0"/>
                <a:ea typeface="Cambria" panose="02040503050406030204" pitchFamily="18" charset="0"/>
              </a:rPr>
              <a:t>Exports from Jaipur, Delhi, Chennai &amp; Visakhapatnam SEZs have witnessed a rise  in April – November 2022 as compared to April –November 2021 while exports from SEEPZ and Cochin have declined in the same period </a:t>
            </a:r>
            <a:r>
              <a:rPr lang="en-US" sz="1600" dirty="0"/>
              <a:t>.</a:t>
            </a:r>
            <a:r>
              <a:rPr lang="en-IN" sz="1600" dirty="0">
                <a:solidFill>
                  <a:schemeClr val="tx1"/>
                </a:solidFill>
                <a:latin typeface="Cambria" panose="02040503050406030204" pitchFamily="18" charset="0"/>
                <a:ea typeface="Cambria" panose="02040503050406030204" pitchFamily="18" charset="0"/>
                <a:cs typeface="Mangal" panose="02040503050203030202" pitchFamily="18" charset="0"/>
              </a:rPr>
              <a:t> Overall, there is a growth of (+) 12.84% in exports to US$ 5209.13 million in April – November2022  from US$ 4616.27  million recorded in April – November 2021</a:t>
            </a:r>
            <a:endParaRPr lang="en-IN" sz="1600" dirty="0">
              <a:solidFill>
                <a:schemeClr val="tx1"/>
              </a:solidFill>
              <a:effectLst/>
              <a:latin typeface="Cambria" panose="02040503050406030204" pitchFamily="18" charset="0"/>
              <a:ea typeface="Cambria" panose="02040503050406030204" pitchFamily="18" charset="0"/>
              <a:cs typeface="Mangal" panose="02040503050203030202" pitchFamily="18" charset="0"/>
            </a:endParaRPr>
          </a:p>
        </p:txBody>
      </p:sp>
      <p:graphicFrame>
        <p:nvGraphicFramePr>
          <p:cNvPr id="6" name="Table 5">
            <a:extLst>
              <a:ext uri="{FF2B5EF4-FFF2-40B4-BE49-F238E27FC236}">
                <a16:creationId xmlns:a16="http://schemas.microsoft.com/office/drawing/2014/main" id="{D3808789-157C-D6B4-E35A-883BFE0A7752}"/>
              </a:ext>
            </a:extLst>
          </p:cNvPr>
          <p:cNvGraphicFramePr>
            <a:graphicFrameLocks noGrp="1"/>
          </p:cNvGraphicFramePr>
          <p:nvPr>
            <p:extLst>
              <p:ext uri="{D42A27DB-BD31-4B8C-83A1-F6EECF244321}">
                <p14:modId xmlns:p14="http://schemas.microsoft.com/office/powerpoint/2010/main" val="4249228081"/>
              </p:ext>
            </p:extLst>
          </p:nvPr>
        </p:nvGraphicFramePr>
        <p:xfrm>
          <a:off x="1524239" y="600075"/>
          <a:ext cx="8818049" cy="4271281"/>
        </p:xfrm>
        <a:graphic>
          <a:graphicData uri="http://schemas.openxmlformats.org/drawingml/2006/table">
            <a:tbl>
              <a:tblPr/>
              <a:tblGrid>
                <a:gridCol w="2924580">
                  <a:extLst>
                    <a:ext uri="{9D8B030D-6E8A-4147-A177-3AD203B41FA5}">
                      <a16:colId xmlns:a16="http://schemas.microsoft.com/office/drawing/2014/main" val="525807590"/>
                    </a:ext>
                  </a:extLst>
                </a:gridCol>
                <a:gridCol w="1971875">
                  <a:extLst>
                    <a:ext uri="{9D8B030D-6E8A-4147-A177-3AD203B41FA5}">
                      <a16:colId xmlns:a16="http://schemas.microsoft.com/office/drawing/2014/main" val="2138051345"/>
                    </a:ext>
                  </a:extLst>
                </a:gridCol>
                <a:gridCol w="1971875">
                  <a:extLst>
                    <a:ext uri="{9D8B030D-6E8A-4147-A177-3AD203B41FA5}">
                      <a16:colId xmlns:a16="http://schemas.microsoft.com/office/drawing/2014/main" val="797538616"/>
                    </a:ext>
                  </a:extLst>
                </a:gridCol>
                <a:gridCol w="1949719">
                  <a:extLst>
                    <a:ext uri="{9D8B030D-6E8A-4147-A177-3AD203B41FA5}">
                      <a16:colId xmlns:a16="http://schemas.microsoft.com/office/drawing/2014/main" val="2551808162"/>
                    </a:ext>
                  </a:extLst>
                </a:gridCol>
              </a:tblGrid>
              <a:tr h="1164895">
                <a:tc>
                  <a:txBody>
                    <a:bodyPr/>
                    <a:lstStyle/>
                    <a:p>
                      <a:pPr algn="ctr" rtl="0" fontAlgn="ctr"/>
                      <a:r>
                        <a:rPr lang="en-IN" sz="1800" b="1" i="0" u="none" strike="noStrike" dirty="0">
                          <a:solidFill>
                            <a:srgbClr val="F2F2F2"/>
                          </a:solidFill>
                          <a:effectLst/>
                          <a:latin typeface="Cambria" panose="02040503050406030204" pitchFamily="18" charset="0"/>
                        </a:rPr>
                        <a:t>SEZ</a:t>
                      </a:r>
                    </a:p>
                  </a:txBody>
                  <a:tcPr marL="9525" marR="9525" marT="9525"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A89C5D"/>
                    </a:solidFill>
                  </a:tcPr>
                </a:tc>
                <a:tc>
                  <a:txBody>
                    <a:bodyPr/>
                    <a:lstStyle/>
                    <a:p>
                      <a:pPr algn="ctr" rtl="0" fontAlgn="ctr"/>
                      <a:r>
                        <a:rPr lang="en-IN" sz="1800" b="1" i="0" u="none" strike="noStrike" dirty="0">
                          <a:solidFill>
                            <a:srgbClr val="FFFFFF"/>
                          </a:solidFill>
                          <a:effectLst/>
                          <a:latin typeface="Cambria" panose="02040503050406030204" pitchFamily="18" charset="0"/>
                        </a:rPr>
                        <a:t>April – November 2021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89D5E"/>
                    </a:solidFill>
                  </a:tcPr>
                </a:tc>
                <a:tc>
                  <a:txBody>
                    <a:bodyPr/>
                    <a:lstStyle/>
                    <a:p>
                      <a:pPr algn="ctr" rtl="0" fontAlgn="ctr"/>
                      <a:r>
                        <a:rPr lang="en-IN" sz="1800" b="1" i="0" u="none" strike="noStrike" dirty="0">
                          <a:solidFill>
                            <a:srgbClr val="FFFFFF"/>
                          </a:solidFill>
                          <a:effectLst/>
                          <a:latin typeface="Cambria" panose="02040503050406030204" pitchFamily="18" charset="0"/>
                        </a:rPr>
                        <a:t>April – November 2022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89D5E"/>
                    </a:solidFill>
                  </a:tcPr>
                </a:tc>
                <a:tc>
                  <a:txBody>
                    <a:bodyPr/>
                    <a:lstStyle/>
                    <a:p>
                      <a:pPr algn="ctr" rtl="0" fontAlgn="ctr"/>
                      <a:r>
                        <a:rPr lang="en-IN" sz="1800" b="1" i="0" u="none" strike="noStrike" dirty="0">
                          <a:solidFill>
                            <a:srgbClr val="F2F2F2"/>
                          </a:solidFill>
                          <a:effectLst/>
                          <a:latin typeface="Cambria" panose="02040503050406030204" pitchFamily="18" charset="0"/>
                        </a:rPr>
                        <a:t>%  Growth / Decline </a:t>
                      </a:r>
                    </a:p>
                  </a:txBody>
                  <a:tcPr marL="9525" marR="9525" marT="9525" marB="0" anchor="ctr">
                    <a:lnL w="6350" cap="flat" cmpd="sng" algn="ctr">
                      <a:solidFill>
                        <a:srgbClr val="000000"/>
                      </a:solidFill>
                      <a:prstDash val="solid"/>
                      <a:round/>
                      <a:headEnd type="none" w="med" len="med"/>
                      <a:tailEnd type="none" w="med" len="med"/>
                    </a:lnL>
                    <a:lnR w="19050" cap="flat" cmpd="sng" algn="ctr">
                      <a:solidFill>
                        <a:srgbClr val="FFFFFF"/>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A89C5D"/>
                    </a:solidFill>
                  </a:tcPr>
                </a:tc>
                <a:extLst>
                  <a:ext uri="{0D108BD9-81ED-4DB2-BD59-A6C34878D82A}">
                    <a16:rowId xmlns:a16="http://schemas.microsoft.com/office/drawing/2014/main" val="2262552096"/>
                  </a:ext>
                </a:extLst>
              </a:tr>
              <a:tr h="345154">
                <a:tc>
                  <a:txBody>
                    <a:bodyPr/>
                    <a:lstStyle/>
                    <a:p>
                      <a:pPr algn="l" fontAlgn="b"/>
                      <a:r>
                        <a:rPr lang="en-IN" sz="2000" b="0" i="0" u="none" strike="noStrike" dirty="0">
                          <a:solidFill>
                            <a:srgbClr val="000000"/>
                          </a:solidFill>
                          <a:effectLst/>
                          <a:latin typeface="Cambria" panose="02040503050406030204" pitchFamily="18" charset="0"/>
                          <a:ea typeface="Cambria" panose="02040503050406030204" pitchFamily="18" charset="0"/>
                        </a:rPr>
                        <a:t>Seepz</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IN" sz="2000" b="0" i="0" u="none" strike="noStrike" dirty="0">
                          <a:solidFill>
                            <a:srgbClr val="000000"/>
                          </a:solidFill>
                          <a:effectLst/>
                          <a:latin typeface="Cambria" panose="02040503050406030204" pitchFamily="18" charset="0"/>
                        </a:rPr>
                        <a:t>2,491.09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IN" sz="2000" b="0" i="0" u="none" strike="noStrike">
                          <a:solidFill>
                            <a:srgbClr val="000000"/>
                          </a:solidFill>
                          <a:effectLst/>
                          <a:latin typeface="Cambria" panose="02040503050406030204" pitchFamily="18" charset="0"/>
                        </a:rPr>
                        <a:t>2,449.96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IN" sz="2000" b="0" i="0" u="none" strike="noStrike">
                          <a:solidFill>
                            <a:srgbClr val="000000"/>
                          </a:solidFill>
                          <a:effectLst/>
                          <a:latin typeface="Cambria" panose="02040503050406030204" pitchFamily="18" charset="0"/>
                        </a:rPr>
                        <a:t>-1.65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08470334"/>
                  </a:ext>
                </a:extLst>
              </a:tr>
              <a:tr h="345154">
                <a:tc>
                  <a:txBody>
                    <a:bodyPr/>
                    <a:lstStyle/>
                    <a:p>
                      <a:pPr algn="l" fontAlgn="b"/>
                      <a:r>
                        <a:rPr lang="en-IN" sz="2000" b="0" i="0" u="none" strike="noStrike" dirty="0">
                          <a:solidFill>
                            <a:srgbClr val="000000"/>
                          </a:solidFill>
                          <a:effectLst/>
                          <a:latin typeface="Cambria" panose="02040503050406030204" pitchFamily="18" charset="0"/>
                          <a:ea typeface="Cambria" panose="02040503050406030204" pitchFamily="18" charset="0"/>
                        </a:rPr>
                        <a:t>Surat SEZ</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IN" sz="2000" b="0" i="0" u="none" strike="noStrike">
                          <a:solidFill>
                            <a:srgbClr val="000000"/>
                          </a:solidFill>
                          <a:effectLst/>
                          <a:latin typeface="Cambria" panose="02040503050406030204" pitchFamily="18" charset="0"/>
                        </a:rPr>
                        <a:t>1,652.56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IN" sz="2000" b="0" i="0" u="none" strike="noStrike" dirty="0">
                          <a:solidFill>
                            <a:srgbClr val="000000"/>
                          </a:solidFill>
                          <a:effectLst/>
                          <a:latin typeface="Cambria" panose="02040503050406030204" pitchFamily="18" charset="0"/>
                        </a:rPr>
                        <a:t>2,265.28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IN" sz="2000" b="0" i="0" u="none" strike="noStrike">
                          <a:solidFill>
                            <a:srgbClr val="000000"/>
                          </a:solidFill>
                          <a:effectLst/>
                          <a:latin typeface="Cambria" panose="02040503050406030204" pitchFamily="18" charset="0"/>
                        </a:rPr>
                        <a:t>37.08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97713123"/>
                  </a:ext>
                </a:extLst>
              </a:tr>
              <a:tr h="345154">
                <a:tc>
                  <a:txBody>
                    <a:bodyPr/>
                    <a:lstStyle/>
                    <a:p>
                      <a:pPr algn="l" fontAlgn="b"/>
                      <a:r>
                        <a:rPr lang="en-IN" sz="2000" b="0" i="0" u="none" strike="noStrike" dirty="0">
                          <a:solidFill>
                            <a:srgbClr val="000000"/>
                          </a:solidFill>
                          <a:effectLst/>
                          <a:latin typeface="Cambria" panose="02040503050406030204" pitchFamily="18" charset="0"/>
                          <a:ea typeface="Cambria" panose="02040503050406030204" pitchFamily="18" charset="0"/>
                        </a:rPr>
                        <a:t>Jaipur SEZ</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IN" sz="2000" b="0" i="0" u="none" strike="noStrike">
                          <a:solidFill>
                            <a:srgbClr val="000000"/>
                          </a:solidFill>
                          <a:effectLst/>
                          <a:latin typeface="Cambria" panose="02040503050406030204" pitchFamily="18" charset="0"/>
                        </a:rPr>
                        <a:t>185.17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IN" sz="2000" b="0" i="0" u="none" strike="noStrike">
                          <a:solidFill>
                            <a:srgbClr val="000000"/>
                          </a:solidFill>
                          <a:effectLst/>
                          <a:latin typeface="Cambria" panose="02040503050406030204" pitchFamily="18" charset="0"/>
                        </a:rPr>
                        <a:t>204.32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IN" sz="2000" b="0" i="0" u="none" strike="noStrike" dirty="0">
                          <a:solidFill>
                            <a:srgbClr val="000000"/>
                          </a:solidFill>
                          <a:effectLst/>
                          <a:latin typeface="Cambria" panose="02040503050406030204" pitchFamily="18" charset="0"/>
                        </a:rPr>
                        <a:t>10.34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44155342"/>
                  </a:ext>
                </a:extLst>
              </a:tr>
              <a:tr h="345154">
                <a:tc>
                  <a:txBody>
                    <a:bodyPr/>
                    <a:lstStyle/>
                    <a:p>
                      <a:pPr algn="l" fontAlgn="b"/>
                      <a:r>
                        <a:rPr lang="en-IN" sz="2000" b="0" i="0" u="none" strike="noStrike" dirty="0">
                          <a:solidFill>
                            <a:srgbClr val="000000"/>
                          </a:solidFill>
                          <a:effectLst/>
                          <a:latin typeface="Cambria" panose="02040503050406030204" pitchFamily="18" charset="0"/>
                          <a:ea typeface="Cambria" panose="02040503050406030204" pitchFamily="18" charset="0"/>
                        </a:rPr>
                        <a:t>Delhi SEZ</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IN" sz="2000" b="0" i="0" u="none" strike="noStrike">
                          <a:solidFill>
                            <a:srgbClr val="000000"/>
                          </a:solidFill>
                          <a:effectLst/>
                          <a:latin typeface="Cambria" panose="02040503050406030204" pitchFamily="18" charset="0"/>
                        </a:rPr>
                        <a:t>143.47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IN" sz="2000" b="0" i="0" u="none" strike="noStrike">
                          <a:solidFill>
                            <a:srgbClr val="000000"/>
                          </a:solidFill>
                          <a:effectLst/>
                          <a:latin typeface="Cambria" panose="02040503050406030204" pitchFamily="18" charset="0"/>
                        </a:rPr>
                        <a:t>163.84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IN" sz="2000" b="0" i="0" u="none" strike="noStrike" dirty="0">
                          <a:solidFill>
                            <a:srgbClr val="000000"/>
                          </a:solidFill>
                          <a:effectLst/>
                          <a:latin typeface="Cambria" panose="02040503050406030204" pitchFamily="18" charset="0"/>
                        </a:rPr>
                        <a:t>14.2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57923410"/>
                  </a:ext>
                </a:extLst>
              </a:tr>
              <a:tr h="345154">
                <a:tc>
                  <a:txBody>
                    <a:bodyPr/>
                    <a:lstStyle/>
                    <a:p>
                      <a:pPr algn="l" fontAlgn="b"/>
                      <a:r>
                        <a:rPr lang="en-IN" sz="2000" b="0" i="0" u="none" strike="noStrike" dirty="0">
                          <a:solidFill>
                            <a:srgbClr val="000000"/>
                          </a:solidFill>
                          <a:effectLst/>
                          <a:latin typeface="Cambria" panose="02040503050406030204" pitchFamily="18" charset="0"/>
                          <a:ea typeface="Cambria" panose="02040503050406030204" pitchFamily="18" charset="0"/>
                        </a:rPr>
                        <a:t>Kolkata SEZ</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IN" sz="2000" b="0" i="0" u="none" strike="noStrike">
                          <a:solidFill>
                            <a:srgbClr val="000000"/>
                          </a:solidFill>
                          <a:effectLst/>
                          <a:latin typeface="Cambria" panose="02040503050406030204" pitchFamily="18" charset="0"/>
                        </a:rPr>
                        <a:t>72.93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IN" sz="2000" b="0" i="0" u="none" strike="noStrike">
                          <a:solidFill>
                            <a:srgbClr val="000000"/>
                          </a:solidFill>
                          <a:effectLst/>
                          <a:latin typeface="Cambria" panose="02040503050406030204" pitchFamily="18" charset="0"/>
                        </a:rPr>
                        <a:t>101.33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IN" sz="2000" b="0" i="0" u="none" strike="noStrike" dirty="0">
                          <a:solidFill>
                            <a:srgbClr val="000000"/>
                          </a:solidFill>
                          <a:effectLst/>
                          <a:latin typeface="Cambria" panose="02040503050406030204" pitchFamily="18" charset="0"/>
                        </a:rPr>
                        <a:t>38.95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79104309"/>
                  </a:ext>
                </a:extLst>
              </a:tr>
              <a:tr h="345154">
                <a:tc>
                  <a:txBody>
                    <a:bodyPr/>
                    <a:lstStyle/>
                    <a:p>
                      <a:pPr algn="l" fontAlgn="b"/>
                      <a:r>
                        <a:rPr lang="en-IN" sz="2000" b="0" i="0" u="none" strike="noStrike" dirty="0">
                          <a:solidFill>
                            <a:srgbClr val="000000"/>
                          </a:solidFill>
                          <a:effectLst/>
                          <a:latin typeface="Cambria" panose="02040503050406030204" pitchFamily="18" charset="0"/>
                          <a:ea typeface="Cambria" panose="02040503050406030204" pitchFamily="18" charset="0"/>
                        </a:rPr>
                        <a:t>Visakhapatnam SEZ</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IN" sz="2000" b="0" i="0" u="none" strike="noStrike">
                          <a:solidFill>
                            <a:srgbClr val="000000"/>
                          </a:solidFill>
                          <a:effectLst/>
                          <a:latin typeface="Cambria" panose="02040503050406030204" pitchFamily="18" charset="0"/>
                        </a:rPr>
                        <a:t>6.84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IN" sz="2000" b="0" i="0" u="none" strike="noStrike">
                          <a:solidFill>
                            <a:srgbClr val="000000"/>
                          </a:solidFill>
                          <a:effectLst/>
                          <a:latin typeface="Cambria" panose="02040503050406030204" pitchFamily="18" charset="0"/>
                        </a:rPr>
                        <a:t>10.49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IN" sz="2000" b="0" i="0" u="none" strike="noStrike" dirty="0">
                          <a:solidFill>
                            <a:srgbClr val="000000"/>
                          </a:solidFill>
                          <a:effectLst/>
                          <a:latin typeface="Cambria" panose="02040503050406030204" pitchFamily="18" charset="0"/>
                        </a:rPr>
                        <a:t>53.45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29177329"/>
                  </a:ext>
                </a:extLst>
              </a:tr>
              <a:tr h="345154">
                <a:tc>
                  <a:txBody>
                    <a:bodyPr/>
                    <a:lstStyle/>
                    <a:p>
                      <a:pPr algn="l" fontAlgn="b"/>
                      <a:r>
                        <a:rPr lang="en-IN" sz="2000" b="0" i="0" u="none" strike="noStrike" dirty="0">
                          <a:solidFill>
                            <a:srgbClr val="000000"/>
                          </a:solidFill>
                          <a:effectLst/>
                          <a:latin typeface="Cambria" panose="02040503050406030204" pitchFamily="18" charset="0"/>
                          <a:ea typeface="Cambria" panose="02040503050406030204" pitchFamily="18" charset="0"/>
                        </a:rPr>
                        <a:t>Chennai SEZ</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IN" sz="2000" b="0" i="0" u="none" strike="noStrike">
                          <a:solidFill>
                            <a:srgbClr val="000000"/>
                          </a:solidFill>
                          <a:effectLst/>
                          <a:latin typeface="Cambria" panose="02040503050406030204" pitchFamily="18" charset="0"/>
                        </a:rPr>
                        <a:t>0.91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IN" sz="2000" b="0" i="0" u="none" strike="noStrike">
                          <a:solidFill>
                            <a:srgbClr val="000000"/>
                          </a:solidFill>
                          <a:effectLst/>
                          <a:latin typeface="Cambria" panose="02040503050406030204" pitchFamily="18" charset="0"/>
                        </a:rPr>
                        <a:t>1.16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IN" sz="2000" b="0" i="0" u="none" strike="noStrike" dirty="0">
                          <a:solidFill>
                            <a:srgbClr val="000000"/>
                          </a:solidFill>
                          <a:effectLst/>
                          <a:latin typeface="Cambria" panose="02040503050406030204" pitchFamily="18" charset="0"/>
                        </a:rPr>
                        <a:t>27.04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41363770"/>
                  </a:ext>
                </a:extLst>
              </a:tr>
              <a:tr h="345154">
                <a:tc>
                  <a:txBody>
                    <a:bodyPr/>
                    <a:lstStyle/>
                    <a:p>
                      <a:pPr algn="l" fontAlgn="b"/>
                      <a:r>
                        <a:rPr lang="en-IN" sz="2000" b="0" i="0" u="none" strike="noStrike" dirty="0">
                          <a:solidFill>
                            <a:srgbClr val="000000"/>
                          </a:solidFill>
                          <a:effectLst/>
                          <a:latin typeface="Cambria" panose="02040503050406030204" pitchFamily="18" charset="0"/>
                          <a:ea typeface="Cambria" panose="02040503050406030204" pitchFamily="18" charset="0"/>
                        </a:rPr>
                        <a:t>Cochin SEZ</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IN" sz="2000" b="0" i="0" u="none" strike="noStrike">
                          <a:solidFill>
                            <a:srgbClr val="000000"/>
                          </a:solidFill>
                          <a:effectLst/>
                          <a:latin typeface="Cambria" panose="02040503050406030204" pitchFamily="18" charset="0"/>
                        </a:rPr>
                        <a:t>63.30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IN" sz="2000" b="0" i="0" u="none" strike="noStrike">
                          <a:solidFill>
                            <a:srgbClr val="000000"/>
                          </a:solidFill>
                          <a:effectLst/>
                          <a:latin typeface="Cambria" panose="02040503050406030204" pitchFamily="18" charset="0"/>
                        </a:rPr>
                        <a:t>12.74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IN" sz="2000" b="0" i="0" u="none" strike="noStrike" dirty="0">
                          <a:solidFill>
                            <a:srgbClr val="000000"/>
                          </a:solidFill>
                          <a:effectLst/>
                          <a:latin typeface="Cambria" panose="02040503050406030204" pitchFamily="18" charset="0"/>
                        </a:rPr>
                        <a:t>-79.87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7069107"/>
                  </a:ext>
                </a:extLst>
              </a:tr>
              <a:tr h="345154">
                <a:tc>
                  <a:txBody>
                    <a:bodyPr/>
                    <a:lstStyle/>
                    <a:p>
                      <a:pPr algn="l" fontAlgn="b"/>
                      <a:r>
                        <a:rPr lang="en-IN" sz="2000" b="0" i="0" u="none" strike="noStrike" dirty="0">
                          <a:solidFill>
                            <a:srgbClr val="000000"/>
                          </a:solidFill>
                          <a:effectLst/>
                          <a:latin typeface="Cambria" panose="02040503050406030204" pitchFamily="18" charset="0"/>
                          <a:ea typeface="Cambria" panose="02040503050406030204" pitchFamily="18" charset="0"/>
                        </a:rPr>
                        <a:t>Total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IN" sz="2000" b="0" i="0" u="none" strike="noStrike">
                          <a:solidFill>
                            <a:srgbClr val="000000"/>
                          </a:solidFill>
                          <a:effectLst/>
                          <a:latin typeface="Cambria" panose="02040503050406030204" pitchFamily="18" charset="0"/>
                        </a:rPr>
                        <a:t>4,616.27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IN" sz="2000" b="0" i="0" u="none" strike="noStrike">
                          <a:solidFill>
                            <a:srgbClr val="000000"/>
                          </a:solidFill>
                          <a:effectLst/>
                          <a:latin typeface="Cambria" panose="02040503050406030204" pitchFamily="18" charset="0"/>
                        </a:rPr>
                        <a:t>5,209.13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IN" sz="2000" b="0" i="0" u="none" strike="noStrike" dirty="0">
                          <a:solidFill>
                            <a:srgbClr val="000000"/>
                          </a:solidFill>
                          <a:effectLst/>
                          <a:latin typeface="Cambria" panose="02040503050406030204" pitchFamily="18" charset="0"/>
                        </a:rPr>
                        <a:t>12.84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57601102"/>
                  </a:ext>
                </a:extLst>
              </a:tr>
            </a:tbl>
          </a:graphicData>
        </a:graphic>
      </p:graphicFrame>
    </p:spTree>
    <p:extLst>
      <p:ext uri="{BB962C8B-B14F-4D97-AF65-F5344CB8AC3E}">
        <p14:creationId xmlns:p14="http://schemas.microsoft.com/office/powerpoint/2010/main" val="23707521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Bullet-Gold-Star.png" descr="Bullet-Gold-Star.png">
            <a:extLst>
              <a:ext uri="{FF2B5EF4-FFF2-40B4-BE49-F238E27FC236}">
                <a16:creationId xmlns:a16="http://schemas.microsoft.com/office/drawing/2014/main" id="{19356705-01DF-41B2-9762-32DF72B111FC}"/>
              </a:ext>
            </a:extLst>
          </p:cNvPr>
          <p:cNvPicPr>
            <a:picLocks noChangeAspect="1"/>
          </p:cNvPicPr>
          <p:nvPr/>
        </p:nvPicPr>
        <p:blipFill>
          <a:blip r:embed="rId3"/>
          <a:stretch>
            <a:fillRect/>
          </a:stretch>
        </p:blipFill>
        <p:spPr>
          <a:xfrm>
            <a:off x="11384673" y="0"/>
            <a:ext cx="883028" cy="883029"/>
          </a:xfrm>
          <a:prstGeom prst="rect">
            <a:avLst/>
          </a:prstGeom>
          <a:ln w="12700">
            <a:miter lim="400000"/>
          </a:ln>
        </p:spPr>
      </p:pic>
      <p:sp>
        <p:nvSpPr>
          <p:cNvPr id="15" name="TextBox 14">
            <a:extLst>
              <a:ext uri="{FF2B5EF4-FFF2-40B4-BE49-F238E27FC236}">
                <a16:creationId xmlns:a16="http://schemas.microsoft.com/office/drawing/2014/main" id="{E238C54E-9521-4590-99CE-E860AE32B199}"/>
              </a:ext>
            </a:extLst>
          </p:cNvPr>
          <p:cNvSpPr txBox="1"/>
          <p:nvPr/>
        </p:nvSpPr>
        <p:spPr>
          <a:xfrm>
            <a:off x="1279397" y="56793"/>
            <a:ext cx="10140390" cy="430887"/>
          </a:xfrm>
          <a:prstGeom prst="rect">
            <a:avLst/>
          </a:prstGeom>
          <a:noFill/>
        </p:spPr>
        <p:txBody>
          <a:bodyPr wrap="square" rtlCol="0">
            <a:spAutoFit/>
          </a:bodyPr>
          <a:lstStyle/>
          <a:p>
            <a:pPr algn="ctr"/>
            <a:r>
              <a:rPr lang="en-US" sz="2200" b="1" dirty="0">
                <a:solidFill>
                  <a:schemeClr val="accent2"/>
                </a:solidFill>
                <a:latin typeface="Cambria" panose="02040503050406030204" pitchFamily="18" charset="0"/>
                <a:ea typeface="Cambria" panose="02040503050406030204" pitchFamily="18" charset="0"/>
              </a:rPr>
              <a:t> </a:t>
            </a:r>
            <a:r>
              <a:rPr lang="en-US" sz="2000" b="1" dirty="0">
                <a:solidFill>
                  <a:schemeClr val="accent2">
                    <a:lumMod val="75000"/>
                  </a:schemeClr>
                </a:solidFill>
                <a:latin typeface="Cambria" panose="02040503050406030204" pitchFamily="18" charset="0"/>
                <a:ea typeface="Cambria" panose="02040503050406030204" pitchFamily="18" charset="0"/>
              </a:rPr>
              <a:t>Top 10 Export Destinations for G&amp;J products  : April –  November 2022(p)</a:t>
            </a:r>
            <a:endParaRPr lang="en-IN" sz="2200" b="1" dirty="0">
              <a:solidFill>
                <a:schemeClr val="accent2"/>
              </a:solidFill>
              <a:latin typeface="Cambria" panose="02040503050406030204" pitchFamily="18" charset="0"/>
              <a:ea typeface="Cambria" panose="02040503050406030204" pitchFamily="18" charset="0"/>
            </a:endParaRPr>
          </a:p>
        </p:txBody>
      </p:sp>
      <p:sp>
        <p:nvSpPr>
          <p:cNvPr id="3" name="Slide Number Placeholder 2">
            <a:extLst>
              <a:ext uri="{FF2B5EF4-FFF2-40B4-BE49-F238E27FC236}">
                <a16:creationId xmlns:a16="http://schemas.microsoft.com/office/drawing/2014/main" id="{CCF2C6DD-43B4-4251-A0A4-8958566DD71C}"/>
              </a:ext>
            </a:extLst>
          </p:cNvPr>
          <p:cNvSpPr>
            <a:spLocks noGrp="1"/>
          </p:cNvSpPr>
          <p:nvPr>
            <p:ph type="sldNum" sz="quarter" idx="12"/>
          </p:nvPr>
        </p:nvSpPr>
        <p:spPr>
          <a:xfrm>
            <a:off x="8676587" y="6616998"/>
            <a:ext cx="2743200" cy="365125"/>
          </a:xfrm>
        </p:spPr>
        <p:txBody>
          <a:bodyPr/>
          <a:lstStyle/>
          <a:p>
            <a:fld id="{D97A76BE-C088-48CA-ADF1-86B2A1AB1823}" type="slidenum">
              <a:rPr lang="en-IN" smtClean="0"/>
              <a:t>11</a:t>
            </a:fld>
            <a:endParaRPr lang="en-IN" dirty="0"/>
          </a:p>
        </p:txBody>
      </p:sp>
      <p:sp>
        <p:nvSpPr>
          <p:cNvPr id="12" name="TextBox 11">
            <a:extLst>
              <a:ext uri="{FF2B5EF4-FFF2-40B4-BE49-F238E27FC236}">
                <a16:creationId xmlns:a16="http://schemas.microsoft.com/office/drawing/2014/main" id="{0C535C4D-4667-4B7B-B59A-B24376DA3DBB}"/>
              </a:ext>
            </a:extLst>
          </p:cNvPr>
          <p:cNvSpPr txBox="1"/>
          <p:nvPr/>
        </p:nvSpPr>
        <p:spPr>
          <a:xfrm>
            <a:off x="1102969" y="4796605"/>
            <a:ext cx="10151166" cy="461665"/>
          </a:xfrm>
          <a:prstGeom prst="rect">
            <a:avLst/>
          </a:prstGeom>
          <a:noFill/>
        </p:spPr>
        <p:txBody>
          <a:bodyPr wrap="square">
            <a:spAutoFit/>
          </a:bodyPr>
          <a:lstStyle/>
          <a:p>
            <a:r>
              <a:rPr lang="en-IN" sz="1200" dirty="0">
                <a:latin typeface="Cambria" panose="02040503050406030204" pitchFamily="18" charset="0"/>
                <a:ea typeface="Cambria" panose="02040503050406030204" pitchFamily="18" charset="0"/>
                <a:cs typeface="Arial" panose="020B0604020202020204" pitchFamily="34" charset="0"/>
              </a:rPr>
              <a:t>Source : GJEPC Analysis , Notes : (P) stands for provisional  Gross  Exports, </a:t>
            </a:r>
            <a:r>
              <a:rPr lang="en-IN" sz="1200" i="1" dirty="0">
                <a:latin typeface="Cambria" panose="02040503050406030204" pitchFamily="18" charset="0"/>
                <a:ea typeface="Cambria" panose="02040503050406030204" pitchFamily="18" charset="0"/>
                <a:cs typeface="Arial" panose="020B0604020202020204" pitchFamily="34" charset="0"/>
              </a:rPr>
              <a:t>Figures  from Delhi  </a:t>
            </a:r>
            <a:r>
              <a:rPr lang="en-IN" sz="1200" i="1" dirty="0" err="1">
                <a:latin typeface="Cambria" panose="02040503050406030204" pitchFamily="18" charset="0"/>
                <a:ea typeface="Cambria" panose="02040503050406030204" pitchFamily="18" charset="0"/>
                <a:cs typeface="Arial" panose="020B0604020202020204" pitchFamily="34" charset="0"/>
              </a:rPr>
              <a:t>Aircargo</a:t>
            </a:r>
            <a:r>
              <a:rPr lang="en-IN" sz="1200" i="1" dirty="0">
                <a:latin typeface="Cambria" panose="02040503050406030204" pitchFamily="18" charset="0"/>
                <a:ea typeface="Cambria" panose="02040503050406030204" pitchFamily="18" charset="0"/>
                <a:cs typeface="Arial" panose="020B0604020202020204" pitchFamily="34" charset="0"/>
              </a:rPr>
              <a:t> October-November 2022 &amp; Cochin </a:t>
            </a:r>
            <a:r>
              <a:rPr lang="en-IN" sz="1200" i="1" dirty="0" err="1">
                <a:latin typeface="Cambria" panose="02040503050406030204" pitchFamily="18" charset="0"/>
                <a:ea typeface="Cambria" panose="02040503050406030204" pitchFamily="18" charset="0"/>
                <a:cs typeface="Arial" panose="020B0604020202020204" pitchFamily="34" charset="0"/>
              </a:rPr>
              <a:t>Aircargo</a:t>
            </a:r>
            <a:r>
              <a:rPr lang="en-IN" sz="1200" i="1" dirty="0">
                <a:latin typeface="Cambria" panose="02040503050406030204" pitchFamily="18" charset="0"/>
                <a:ea typeface="Cambria" panose="02040503050406030204" pitchFamily="18" charset="0"/>
                <a:cs typeface="Arial" panose="020B0604020202020204" pitchFamily="34" charset="0"/>
              </a:rPr>
              <a:t> November 2022  are  not included as yet to receive from the Customs, </a:t>
            </a:r>
            <a:endParaRPr lang="en-IN" sz="1200" dirty="0">
              <a:latin typeface="Cambria" panose="02040503050406030204" pitchFamily="18" charset="0"/>
              <a:ea typeface="Cambria" panose="02040503050406030204" pitchFamily="18" charset="0"/>
              <a:cs typeface="Arial" panose="020B0604020202020204" pitchFamily="34" charset="0"/>
            </a:endParaRPr>
          </a:p>
        </p:txBody>
      </p:sp>
      <p:graphicFrame>
        <p:nvGraphicFramePr>
          <p:cNvPr id="4" name="Table 3">
            <a:extLst>
              <a:ext uri="{FF2B5EF4-FFF2-40B4-BE49-F238E27FC236}">
                <a16:creationId xmlns:a16="http://schemas.microsoft.com/office/drawing/2014/main" id="{12F3424D-88E6-4F6B-BC9D-E48BF711259C}"/>
              </a:ext>
            </a:extLst>
          </p:cNvPr>
          <p:cNvGraphicFramePr>
            <a:graphicFrameLocks noGrp="1"/>
          </p:cNvGraphicFramePr>
          <p:nvPr>
            <p:extLst>
              <p:ext uri="{D42A27DB-BD31-4B8C-83A1-F6EECF244321}">
                <p14:modId xmlns:p14="http://schemas.microsoft.com/office/powerpoint/2010/main" val="4168604666"/>
              </p:ext>
            </p:extLst>
          </p:nvPr>
        </p:nvGraphicFramePr>
        <p:xfrm>
          <a:off x="1163969" y="471103"/>
          <a:ext cx="10007614" cy="4309656"/>
        </p:xfrm>
        <a:graphic>
          <a:graphicData uri="http://schemas.openxmlformats.org/drawingml/2006/table">
            <a:tbl>
              <a:tblPr/>
              <a:tblGrid>
                <a:gridCol w="1010271">
                  <a:extLst>
                    <a:ext uri="{9D8B030D-6E8A-4147-A177-3AD203B41FA5}">
                      <a16:colId xmlns:a16="http://schemas.microsoft.com/office/drawing/2014/main" val="3322964742"/>
                    </a:ext>
                  </a:extLst>
                </a:gridCol>
                <a:gridCol w="2590800">
                  <a:extLst>
                    <a:ext uri="{9D8B030D-6E8A-4147-A177-3AD203B41FA5}">
                      <a16:colId xmlns:a16="http://schemas.microsoft.com/office/drawing/2014/main" val="2012468760"/>
                    </a:ext>
                  </a:extLst>
                </a:gridCol>
                <a:gridCol w="2590800">
                  <a:extLst>
                    <a:ext uri="{9D8B030D-6E8A-4147-A177-3AD203B41FA5}">
                      <a16:colId xmlns:a16="http://schemas.microsoft.com/office/drawing/2014/main" val="3062510533"/>
                    </a:ext>
                  </a:extLst>
                </a:gridCol>
                <a:gridCol w="2333345">
                  <a:extLst>
                    <a:ext uri="{9D8B030D-6E8A-4147-A177-3AD203B41FA5}">
                      <a16:colId xmlns:a16="http://schemas.microsoft.com/office/drawing/2014/main" val="1154843779"/>
                    </a:ext>
                  </a:extLst>
                </a:gridCol>
                <a:gridCol w="1482398">
                  <a:extLst>
                    <a:ext uri="{9D8B030D-6E8A-4147-A177-3AD203B41FA5}">
                      <a16:colId xmlns:a16="http://schemas.microsoft.com/office/drawing/2014/main" val="3837563978"/>
                    </a:ext>
                  </a:extLst>
                </a:gridCol>
              </a:tblGrid>
              <a:tr h="518027">
                <a:tc rowSpan="2">
                  <a:txBody>
                    <a:bodyPr/>
                    <a:lstStyle/>
                    <a:p>
                      <a:pPr algn="ctr" rtl="0" fontAlgn="ctr"/>
                      <a:r>
                        <a:rPr lang="en-IN" sz="1800" b="1" i="0" u="none" strike="noStrike" dirty="0">
                          <a:solidFill>
                            <a:srgbClr val="FFFFFF"/>
                          </a:solidFill>
                          <a:effectLst/>
                          <a:latin typeface="Cambria" panose="02040503050406030204" pitchFamily="18" charset="0"/>
                          <a:ea typeface="Cambria" panose="02040503050406030204" pitchFamily="18" charset="0"/>
                        </a:rPr>
                        <a:t>Rank</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89D5E"/>
                    </a:solidFill>
                  </a:tcPr>
                </a:tc>
                <a:tc rowSpan="2">
                  <a:txBody>
                    <a:bodyPr/>
                    <a:lstStyle/>
                    <a:p>
                      <a:pPr algn="ctr" rtl="0" fontAlgn="ctr"/>
                      <a:r>
                        <a:rPr lang="en-IN" sz="1800" b="1" i="0" u="none" strike="noStrike" dirty="0">
                          <a:solidFill>
                            <a:srgbClr val="FFFFFF"/>
                          </a:solidFill>
                          <a:effectLst/>
                          <a:latin typeface="Cambria" panose="02040503050406030204" pitchFamily="18" charset="0"/>
                          <a:ea typeface="Cambria" panose="02040503050406030204" pitchFamily="18" charset="0"/>
                        </a:rPr>
                        <a:t>Countries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89D5E"/>
                    </a:solidFill>
                  </a:tcPr>
                </a:tc>
                <a:tc>
                  <a:txBody>
                    <a:bodyPr/>
                    <a:lstStyle/>
                    <a:p>
                      <a:pPr algn="ctr" rtl="0" fontAlgn="ctr"/>
                      <a:r>
                        <a:rPr lang="en-IN" sz="1800" b="1" i="0" u="none" strike="noStrike" dirty="0">
                          <a:solidFill>
                            <a:srgbClr val="FFFFFF"/>
                          </a:solidFill>
                          <a:effectLst/>
                          <a:latin typeface="Cambria" panose="02040503050406030204" pitchFamily="18" charset="0"/>
                          <a:ea typeface="Cambria" panose="02040503050406030204" pitchFamily="18" charset="0"/>
                        </a:rPr>
                        <a:t>  (April  - November 2021)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89D5E"/>
                    </a:solidFill>
                  </a:tcPr>
                </a:tc>
                <a:tc>
                  <a:txBody>
                    <a:bodyPr/>
                    <a:lstStyle/>
                    <a:p>
                      <a:pPr algn="ctr" rtl="0" fontAlgn="ctr"/>
                      <a:r>
                        <a:rPr lang="en-IN" sz="1800" b="1" i="0" u="none" strike="noStrike" dirty="0">
                          <a:solidFill>
                            <a:srgbClr val="FFFFFF"/>
                          </a:solidFill>
                          <a:effectLst/>
                          <a:latin typeface="Cambria" panose="02040503050406030204" pitchFamily="18" charset="0"/>
                          <a:ea typeface="Cambria" panose="02040503050406030204" pitchFamily="18" charset="0"/>
                        </a:rPr>
                        <a:t>  (April to November 2022)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89D5E"/>
                    </a:solidFill>
                  </a:tcPr>
                </a:tc>
                <a:tc>
                  <a:txBody>
                    <a:bodyPr/>
                    <a:lstStyle/>
                    <a:p>
                      <a:pPr algn="ctr" rtl="0" fontAlgn="ctr"/>
                      <a:r>
                        <a:rPr lang="en-IN" sz="1800" b="1" i="0" u="none" strike="noStrike" dirty="0">
                          <a:solidFill>
                            <a:srgbClr val="FFFFFF"/>
                          </a:solidFill>
                          <a:effectLst/>
                          <a:latin typeface="Cambria" panose="02040503050406030204" pitchFamily="18" charset="0"/>
                          <a:ea typeface="Cambria" panose="02040503050406030204" pitchFamily="18" charset="0"/>
                        </a:rPr>
                        <a:t>% growth</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89D5E"/>
                    </a:solidFill>
                  </a:tcPr>
                </a:tc>
                <a:extLst>
                  <a:ext uri="{0D108BD9-81ED-4DB2-BD59-A6C34878D82A}">
                    <a16:rowId xmlns:a16="http://schemas.microsoft.com/office/drawing/2014/main" val="1741889260"/>
                  </a:ext>
                </a:extLst>
              </a:tr>
              <a:tr h="277643">
                <a:tc vMerge="1">
                  <a:txBody>
                    <a:bodyPr/>
                    <a:lstStyle/>
                    <a:p>
                      <a:endParaRPr lang="en-IN"/>
                    </a:p>
                  </a:txBody>
                  <a:tcPr/>
                </a:tc>
                <a:tc vMerge="1">
                  <a:txBody>
                    <a:bodyPr/>
                    <a:lstStyle/>
                    <a:p>
                      <a:endParaRPr lang="en-IN"/>
                    </a:p>
                  </a:txBody>
                  <a:tcPr/>
                </a:tc>
                <a:tc>
                  <a:txBody>
                    <a:bodyPr/>
                    <a:lstStyle/>
                    <a:p>
                      <a:pPr algn="ctr" rtl="0" fontAlgn="ctr"/>
                      <a:r>
                        <a:rPr lang="en-IN" sz="1800" b="1" i="0" u="none" strike="noStrike" dirty="0">
                          <a:solidFill>
                            <a:srgbClr val="FFFFFF"/>
                          </a:solidFill>
                          <a:effectLst/>
                          <a:latin typeface="Cambria" panose="02040503050406030204" pitchFamily="18" charset="0"/>
                          <a:ea typeface="Cambria" panose="02040503050406030204" pitchFamily="18" charset="0"/>
                        </a:rPr>
                        <a:t>US$million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89D5E"/>
                    </a:solidFill>
                  </a:tcPr>
                </a:tc>
                <a:tc>
                  <a:txBody>
                    <a:bodyPr/>
                    <a:lstStyle/>
                    <a:p>
                      <a:pPr algn="ctr" rtl="0" fontAlgn="ctr"/>
                      <a:r>
                        <a:rPr lang="en-IN" sz="1800" b="1" i="0" u="none" strike="noStrike" dirty="0">
                          <a:solidFill>
                            <a:srgbClr val="FFFFFF"/>
                          </a:solidFill>
                          <a:effectLst/>
                          <a:latin typeface="Cambria" panose="02040503050406030204" pitchFamily="18" charset="0"/>
                          <a:ea typeface="Cambria" panose="02040503050406030204" pitchFamily="18" charset="0"/>
                        </a:rPr>
                        <a:t>US$million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89D5E"/>
                    </a:solidFill>
                  </a:tcPr>
                </a:tc>
                <a:tc>
                  <a:txBody>
                    <a:bodyPr/>
                    <a:lstStyle/>
                    <a:p>
                      <a:pPr algn="ctr" rtl="0" fontAlgn="ctr"/>
                      <a:r>
                        <a:rPr lang="en-IN" sz="1800" b="1" i="0" u="none" strike="noStrike" dirty="0">
                          <a:solidFill>
                            <a:srgbClr val="FFFFFF"/>
                          </a:solidFill>
                          <a:effectLst/>
                          <a:latin typeface="Cambria" panose="02040503050406030204" pitchFamily="18" charset="0"/>
                          <a:ea typeface="Cambria" panose="02040503050406030204" pitchFamily="18" charset="0"/>
                        </a:rPr>
                        <a:t> (y-o-y)</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89D5E"/>
                    </a:solidFill>
                  </a:tcPr>
                </a:tc>
                <a:extLst>
                  <a:ext uri="{0D108BD9-81ED-4DB2-BD59-A6C34878D82A}">
                    <a16:rowId xmlns:a16="http://schemas.microsoft.com/office/drawing/2014/main" val="424058512"/>
                  </a:ext>
                </a:extLst>
              </a:tr>
              <a:tr h="277643">
                <a:tc>
                  <a:txBody>
                    <a:bodyPr/>
                    <a:lstStyle/>
                    <a:p>
                      <a:pPr algn="ctr" rtl="0" fontAlgn="ctr"/>
                      <a:r>
                        <a:rPr lang="en-IN" sz="1800" b="0" i="0" u="none" strike="noStrike" dirty="0">
                          <a:solidFill>
                            <a:srgbClr val="000000"/>
                          </a:solidFill>
                          <a:effectLst/>
                          <a:latin typeface="Cambria" panose="02040503050406030204" pitchFamily="18" charset="0"/>
                          <a:ea typeface="Cambria" panose="02040503050406030204" pitchFamily="18" charset="0"/>
                        </a:rPr>
                        <a:t>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rtl="0" fontAlgn="ctr"/>
                      <a:r>
                        <a:rPr lang="en-IN" sz="1800" b="0" i="0" u="none" strike="noStrike">
                          <a:solidFill>
                            <a:srgbClr val="000000"/>
                          </a:solidFill>
                          <a:effectLst/>
                          <a:latin typeface="Cambria" panose="02040503050406030204" pitchFamily="18" charset="0"/>
                          <a:ea typeface="Cambria" panose="02040503050406030204" pitchFamily="18" charset="0"/>
                        </a:rPr>
                        <a:t>U.S.A</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IN" sz="1800" b="0" i="0" u="none" strike="noStrike">
                          <a:solidFill>
                            <a:srgbClr val="000000"/>
                          </a:solidFill>
                          <a:effectLst/>
                          <a:latin typeface="Cambria" panose="02040503050406030204" pitchFamily="18" charset="0"/>
                          <a:ea typeface="Cambria" panose="02040503050406030204" pitchFamily="18" charset="0"/>
                        </a:rPr>
                        <a:t>9,991.73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IN" sz="1800" b="0" i="0" u="none" strike="noStrike">
                          <a:solidFill>
                            <a:srgbClr val="000000"/>
                          </a:solidFill>
                          <a:effectLst/>
                          <a:latin typeface="Cambria" panose="02040503050406030204" pitchFamily="18" charset="0"/>
                          <a:ea typeface="Cambria" panose="02040503050406030204" pitchFamily="18" charset="0"/>
                        </a:rPr>
                        <a:t>9,211.39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IN" sz="1800" b="1" i="0" u="none" strike="noStrike">
                          <a:solidFill>
                            <a:srgbClr val="000000"/>
                          </a:solidFill>
                          <a:effectLst/>
                          <a:latin typeface="Cambria" panose="02040503050406030204" pitchFamily="18" charset="0"/>
                          <a:ea typeface="Cambria" panose="02040503050406030204" pitchFamily="18" charset="0"/>
                        </a:rPr>
                        <a:t>-7.81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840549022"/>
                  </a:ext>
                </a:extLst>
              </a:tr>
              <a:tr h="234243">
                <a:tc>
                  <a:txBody>
                    <a:bodyPr/>
                    <a:lstStyle/>
                    <a:p>
                      <a:pPr algn="ctr" rtl="0" fontAlgn="ctr"/>
                      <a:r>
                        <a:rPr lang="en-IN" sz="1800" b="0" i="0" u="none" strike="noStrike">
                          <a:solidFill>
                            <a:srgbClr val="000000"/>
                          </a:solidFill>
                          <a:effectLst/>
                          <a:latin typeface="Cambria" panose="02040503050406030204" pitchFamily="18" charset="0"/>
                          <a:ea typeface="Cambria" panose="02040503050406030204" pitchFamily="18" charset="0"/>
                        </a:rPr>
                        <a:t>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rtl="0" fontAlgn="ctr"/>
                      <a:r>
                        <a:rPr lang="en-IN" sz="1800" b="0" i="0" u="none" strike="noStrike" dirty="0">
                          <a:solidFill>
                            <a:srgbClr val="000000"/>
                          </a:solidFill>
                          <a:effectLst/>
                          <a:latin typeface="Cambria" panose="02040503050406030204" pitchFamily="18" charset="0"/>
                          <a:ea typeface="Cambria" panose="02040503050406030204" pitchFamily="18" charset="0"/>
                        </a:rPr>
                        <a:t>Hongkong</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IN" sz="1800" b="0" i="0" u="none" strike="noStrike">
                          <a:solidFill>
                            <a:srgbClr val="000000"/>
                          </a:solidFill>
                          <a:effectLst/>
                          <a:latin typeface="Cambria" panose="02040503050406030204" pitchFamily="18" charset="0"/>
                          <a:ea typeface="Cambria" panose="02040503050406030204" pitchFamily="18" charset="0"/>
                        </a:rPr>
                        <a:t>6,373.69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IN" sz="1800" b="0" i="0" u="none" strike="noStrike">
                          <a:solidFill>
                            <a:srgbClr val="000000"/>
                          </a:solidFill>
                          <a:effectLst/>
                          <a:latin typeface="Cambria" panose="02040503050406030204" pitchFamily="18" charset="0"/>
                          <a:ea typeface="Cambria" panose="02040503050406030204" pitchFamily="18" charset="0"/>
                        </a:rPr>
                        <a:t>5,781.90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IN" sz="1800" b="1" i="0" u="none" strike="noStrike">
                          <a:solidFill>
                            <a:srgbClr val="000000"/>
                          </a:solidFill>
                          <a:effectLst/>
                          <a:latin typeface="Cambria" panose="02040503050406030204" pitchFamily="18" charset="0"/>
                          <a:ea typeface="Cambria" panose="02040503050406030204" pitchFamily="18" charset="0"/>
                        </a:rPr>
                        <a:t>-9.28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3248265449"/>
                  </a:ext>
                </a:extLst>
              </a:tr>
              <a:tr h="277643">
                <a:tc>
                  <a:txBody>
                    <a:bodyPr/>
                    <a:lstStyle/>
                    <a:p>
                      <a:pPr algn="ctr" rtl="0" fontAlgn="ctr"/>
                      <a:r>
                        <a:rPr lang="en-IN" sz="1800" b="0" i="0" u="none" strike="noStrike">
                          <a:solidFill>
                            <a:srgbClr val="000000"/>
                          </a:solidFill>
                          <a:effectLst/>
                          <a:latin typeface="Cambria" panose="02040503050406030204" pitchFamily="18" charset="0"/>
                          <a:ea typeface="Cambria" panose="02040503050406030204" pitchFamily="18" charset="0"/>
                        </a:rPr>
                        <a:t>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rtl="0" fontAlgn="ctr"/>
                      <a:r>
                        <a:rPr lang="en-IN" sz="1800" b="0" i="0" u="none" strike="noStrike" dirty="0">
                          <a:solidFill>
                            <a:srgbClr val="000000"/>
                          </a:solidFill>
                          <a:effectLst/>
                          <a:latin typeface="Cambria" panose="02040503050406030204" pitchFamily="18" charset="0"/>
                          <a:ea typeface="Cambria" panose="02040503050406030204" pitchFamily="18" charset="0"/>
                        </a:rPr>
                        <a:t>U.A.E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IN" sz="1800" b="0" i="0" u="none" strike="noStrike">
                          <a:solidFill>
                            <a:srgbClr val="000000"/>
                          </a:solidFill>
                          <a:effectLst/>
                          <a:latin typeface="Cambria" panose="02040503050406030204" pitchFamily="18" charset="0"/>
                          <a:ea typeface="Cambria" panose="02040503050406030204" pitchFamily="18" charset="0"/>
                        </a:rPr>
                        <a:t>3,641.22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IN" sz="1800" b="0" i="0" u="none" strike="noStrike">
                          <a:solidFill>
                            <a:srgbClr val="000000"/>
                          </a:solidFill>
                          <a:effectLst/>
                          <a:latin typeface="Cambria" panose="02040503050406030204" pitchFamily="18" charset="0"/>
                          <a:ea typeface="Cambria" panose="02040503050406030204" pitchFamily="18" charset="0"/>
                        </a:rPr>
                        <a:t>3,890.95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IN" sz="1800" b="1" i="0" u="none" strike="noStrike">
                          <a:solidFill>
                            <a:srgbClr val="000000"/>
                          </a:solidFill>
                          <a:effectLst/>
                          <a:latin typeface="Cambria" panose="02040503050406030204" pitchFamily="18" charset="0"/>
                          <a:ea typeface="Cambria" panose="02040503050406030204" pitchFamily="18" charset="0"/>
                        </a:rPr>
                        <a:t>6.86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1856134841"/>
                  </a:ext>
                </a:extLst>
              </a:tr>
              <a:tr h="277643">
                <a:tc>
                  <a:txBody>
                    <a:bodyPr/>
                    <a:lstStyle/>
                    <a:p>
                      <a:pPr algn="ctr" rtl="0" fontAlgn="ctr"/>
                      <a:r>
                        <a:rPr lang="en-IN" sz="1800" b="0" i="0" u="none" strike="noStrike">
                          <a:solidFill>
                            <a:srgbClr val="000000"/>
                          </a:solidFill>
                          <a:effectLst/>
                          <a:latin typeface="Cambria" panose="02040503050406030204" pitchFamily="18" charset="0"/>
                          <a:ea typeface="Cambria" panose="02040503050406030204" pitchFamily="18" charset="0"/>
                        </a:rPr>
                        <a:t>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rtl="0" fontAlgn="ctr"/>
                      <a:r>
                        <a:rPr lang="en-IN" sz="1800" b="0" i="0" u="none" strike="noStrike">
                          <a:solidFill>
                            <a:srgbClr val="000000"/>
                          </a:solidFill>
                          <a:effectLst/>
                          <a:latin typeface="Cambria" panose="02040503050406030204" pitchFamily="18" charset="0"/>
                          <a:ea typeface="Cambria" panose="02040503050406030204" pitchFamily="18" charset="0"/>
                        </a:rPr>
                        <a:t>Belgium</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IN" sz="1800" b="0" i="0" u="none" strike="noStrike" dirty="0">
                          <a:solidFill>
                            <a:srgbClr val="000000"/>
                          </a:solidFill>
                          <a:effectLst/>
                          <a:latin typeface="Cambria" panose="02040503050406030204" pitchFamily="18" charset="0"/>
                          <a:ea typeface="Cambria" panose="02040503050406030204" pitchFamily="18" charset="0"/>
                        </a:rPr>
                        <a:t>1,067.87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IN" sz="1800" b="0" i="0" u="none" strike="noStrike">
                          <a:solidFill>
                            <a:srgbClr val="000000"/>
                          </a:solidFill>
                          <a:effectLst/>
                          <a:latin typeface="Cambria" panose="02040503050406030204" pitchFamily="18" charset="0"/>
                          <a:ea typeface="Cambria" panose="02040503050406030204" pitchFamily="18" charset="0"/>
                        </a:rPr>
                        <a:t>1,498.29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IN" sz="1800" b="1" i="0" u="none" strike="noStrike">
                          <a:solidFill>
                            <a:srgbClr val="000000"/>
                          </a:solidFill>
                          <a:effectLst/>
                          <a:latin typeface="Cambria" panose="02040503050406030204" pitchFamily="18" charset="0"/>
                          <a:ea typeface="Cambria" panose="02040503050406030204" pitchFamily="18" charset="0"/>
                        </a:rPr>
                        <a:t>40.31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3252754040"/>
                  </a:ext>
                </a:extLst>
              </a:tr>
              <a:tr h="277643">
                <a:tc>
                  <a:txBody>
                    <a:bodyPr/>
                    <a:lstStyle/>
                    <a:p>
                      <a:pPr algn="ctr" rtl="0" fontAlgn="ctr"/>
                      <a:r>
                        <a:rPr lang="en-IN" sz="1800" b="0" i="0" u="none" strike="noStrike">
                          <a:solidFill>
                            <a:srgbClr val="000000"/>
                          </a:solidFill>
                          <a:effectLst/>
                          <a:latin typeface="Cambria" panose="02040503050406030204" pitchFamily="18" charset="0"/>
                          <a:ea typeface="Cambria" panose="02040503050406030204" pitchFamily="18" charset="0"/>
                        </a:rPr>
                        <a:t>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rtl="0" fontAlgn="ctr"/>
                      <a:r>
                        <a:rPr lang="en-IN" sz="1800" b="0" i="0" u="none" strike="noStrike">
                          <a:solidFill>
                            <a:srgbClr val="000000"/>
                          </a:solidFill>
                          <a:effectLst/>
                          <a:latin typeface="Cambria" panose="02040503050406030204" pitchFamily="18" charset="0"/>
                          <a:ea typeface="Cambria" panose="02040503050406030204" pitchFamily="18" charset="0"/>
                        </a:rPr>
                        <a:t>Singapore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IN" sz="1800" b="0" i="0" u="none" strike="noStrike" dirty="0">
                          <a:solidFill>
                            <a:srgbClr val="000000"/>
                          </a:solidFill>
                          <a:effectLst/>
                          <a:latin typeface="Cambria" panose="02040503050406030204" pitchFamily="18" charset="0"/>
                          <a:ea typeface="Cambria" panose="02040503050406030204" pitchFamily="18" charset="0"/>
                        </a:rPr>
                        <a:t>510.25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IN" sz="1800" b="0" i="0" u="none" strike="noStrike">
                          <a:solidFill>
                            <a:srgbClr val="000000"/>
                          </a:solidFill>
                          <a:effectLst/>
                          <a:latin typeface="Cambria" panose="02040503050406030204" pitchFamily="18" charset="0"/>
                          <a:ea typeface="Cambria" panose="02040503050406030204" pitchFamily="18" charset="0"/>
                        </a:rPr>
                        <a:t>1,034.21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IN" sz="1800" b="1" i="0" u="none" strike="noStrike">
                          <a:solidFill>
                            <a:srgbClr val="000000"/>
                          </a:solidFill>
                          <a:effectLst/>
                          <a:latin typeface="Cambria" panose="02040503050406030204" pitchFamily="18" charset="0"/>
                          <a:ea typeface="Cambria" panose="02040503050406030204" pitchFamily="18" charset="0"/>
                        </a:rPr>
                        <a:t>102.69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136917268"/>
                  </a:ext>
                </a:extLst>
              </a:tr>
              <a:tr h="277643">
                <a:tc>
                  <a:txBody>
                    <a:bodyPr/>
                    <a:lstStyle/>
                    <a:p>
                      <a:pPr algn="ctr" rtl="0" fontAlgn="ctr"/>
                      <a:r>
                        <a:rPr lang="en-IN" sz="1800" b="0" i="0" u="none" strike="noStrike">
                          <a:solidFill>
                            <a:srgbClr val="000000"/>
                          </a:solidFill>
                          <a:effectLst/>
                          <a:latin typeface="Cambria" panose="02040503050406030204" pitchFamily="18" charset="0"/>
                          <a:ea typeface="Cambria" panose="02040503050406030204" pitchFamily="18" charset="0"/>
                        </a:rPr>
                        <a:t>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rtl="0" fontAlgn="ctr"/>
                      <a:r>
                        <a:rPr lang="en-IN" sz="1800" b="0" i="0" u="none" strike="noStrike">
                          <a:solidFill>
                            <a:srgbClr val="000000"/>
                          </a:solidFill>
                          <a:effectLst/>
                          <a:latin typeface="Cambria" panose="02040503050406030204" pitchFamily="18" charset="0"/>
                          <a:ea typeface="Cambria" panose="02040503050406030204" pitchFamily="18" charset="0"/>
                        </a:rPr>
                        <a:t>Israel</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IN" sz="1800" b="0" i="0" u="none" strike="noStrike" dirty="0">
                          <a:solidFill>
                            <a:srgbClr val="000000"/>
                          </a:solidFill>
                          <a:effectLst/>
                          <a:latin typeface="Cambria" panose="02040503050406030204" pitchFamily="18" charset="0"/>
                          <a:ea typeface="Cambria" panose="02040503050406030204" pitchFamily="18" charset="0"/>
                        </a:rPr>
                        <a:t>1,000.38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IN" sz="1800" b="0" i="0" u="none" strike="noStrike">
                          <a:solidFill>
                            <a:srgbClr val="000000"/>
                          </a:solidFill>
                          <a:effectLst/>
                          <a:latin typeface="Cambria" panose="02040503050406030204" pitchFamily="18" charset="0"/>
                          <a:ea typeface="Cambria" panose="02040503050406030204" pitchFamily="18" charset="0"/>
                        </a:rPr>
                        <a:t>887.65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IN" sz="1800" b="1" i="0" u="none" strike="noStrike">
                          <a:solidFill>
                            <a:srgbClr val="000000"/>
                          </a:solidFill>
                          <a:effectLst/>
                          <a:latin typeface="Cambria" panose="02040503050406030204" pitchFamily="18" charset="0"/>
                          <a:ea typeface="Cambria" panose="02040503050406030204" pitchFamily="18" charset="0"/>
                        </a:rPr>
                        <a:t>-11.27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782771117"/>
                  </a:ext>
                </a:extLst>
              </a:tr>
              <a:tr h="277643">
                <a:tc>
                  <a:txBody>
                    <a:bodyPr/>
                    <a:lstStyle/>
                    <a:p>
                      <a:pPr algn="ctr" rtl="0" fontAlgn="ctr"/>
                      <a:r>
                        <a:rPr lang="en-IN" sz="1800" b="0" i="0" u="none" strike="noStrike">
                          <a:solidFill>
                            <a:srgbClr val="000000"/>
                          </a:solidFill>
                          <a:effectLst/>
                          <a:latin typeface="Cambria" panose="02040503050406030204" pitchFamily="18" charset="0"/>
                          <a:ea typeface="Cambria" panose="02040503050406030204" pitchFamily="18" charset="0"/>
                        </a:rPr>
                        <a:t>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rtl="0" fontAlgn="ctr"/>
                      <a:r>
                        <a:rPr lang="en-IN" sz="1800" b="0" i="0" u="none" strike="noStrike">
                          <a:solidFill>
                            <a:srgbClr val="000000"/>
                          </a:solidFill>
                          <a:effectLst/>
                          <a:latin typeface="Cambria" panose="02040503050406030204" pitchFamily="18" charset="0"/>
                          <a:ea typeface="Cambria" panose="02040503050406030204" pitchFamily="18" charset="0"/>
                        </a:rPr>
                        <a:t>Thailand</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IN" sz="1800" b="0" i="0" u="none" strike="noStrike">
                          <a:solidFill>
                            <a:srgbClr val="000000"/>
                          </a:solidFill>
                          <a:effectLst/>
                          <a:latin typeface="Cambria" panose="02040503050406030204" pitchFamily="18" charset="0"/>
                          <a:ea typeface="Cambria" panose="02040503050406030204" pitchFamily="18" charset="0"/>
                        </a:rPr>
                        <a:t>607.63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IN" sz="1800" b="0" i="0" u="none" strike="noStrike" dirty="0">
                          <a:solidFill>
                            <a:srgbClr val="000000"/>
                          </a:solidFill>
                          <a:effectLst/>
                          <a:latin typeface="Cambria" panose="02040503050406030204" pitchFamily="18" charset="0"/>
                          <a:ea typeface="Cambria" panose="02040503050406030204" pitchFamily="18" charset="0"/>
                        </a:rPr>
                        <a:t>825.88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IN" sz="1800" b="1" i="0" u="none" strike="noStrike">
                          <a:solidFill>
                            <a:srgbClr val="000000"/>
                          </a:solidFill>
                          <a:effectLst/>
                          <a:latin typeface="Cambria" panose="02040503050406030204" pitchFamily="18" charset="0"/>
                          <a:ea typeface="Cambria" panose="02040503050406030204" pitchFamily="18" charset="0"/>
                        </a:rPr>
                        <a:t>35.92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441011585"/>
                  </a:ext>
                </a:extLst>
              </a:tr>
              <a:tr h="345351">
                <a:tc>
                  <a:txBody>
                    <a:bodyPr/>
                    <a:lstStyle/>
                    <a:p>
                      <a:pPr algn="ctr" rtl="0" fontAlgn="ctr"/>
                      <a:r>
                        <a:rPr lang="en-IN" sz="1800" b="0" i="0" u="none" strike="noStrike">
                          <a:solidFill>
                            <a:srgbClr val="000000"/>
                          </a:solidFill>
                          <a:effectLst/>
                          <a:latin typeface="Cambria" panose="02040503050406030204" pitchFamily="18" charset="0"/>
                          <a:ea typeface="Cambria" panose="02040503050406030204" pitchFamily="18" charset="0"/>
                        </a:rPr>
                        <a:t>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rtl="0" fontAlgn="ctr"/>
                      <a:r>
                        <a:rPr lang="en-IN" sz="1800" b="0" i="0" u="none" strike="noStrike">
                          <a:solidFill>
                            <a:srgbClr val="000000"/>
                          </a:solidFill>
                          <a:effectLst/>
                          <a:latin typeface="Cambria" panose="02040503050406030204" pitchFamily="18" charset="0"/>
                          <a:ea typeface="Cambria" panose="02040503050406030204" pitchFamily="18" charset="0"/>
                        </a:rPr>
                        <a:t>United Kingdom</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ctr"/>
                      <a:r>
                        <a:rPr lang="en-IN" sz="1800" b="0" i="0" u="none" strike="noStrike">
                          <a:solidFill>
                            <a:srgbClr val="000000"/>
                          </a:solidFill>
                          <a:effectLst/>
                          <a:latin typeface="Cambria" panose="02040503050406030204" pitchFamily="18" charset="0"/>
                          <a:ea typeface="Cambria" panose="02040503050406030204" pitchFamily="18" charset="0"/>
                        </a:rPr>
                        <a:t>483.04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IN" sz="1800" b="0" i="0" u="none" strike="noStrike" dirty="0">
                          <a:solidFill>
                            <a:srgbClr val="000000"/>
                          </a:solidFill>
                          <a:effectLst/>
                          <a:latin typeface="Cambria" panose="02040503050406030204" pitchFamily="18" charset="0"/>
                          <a:ea typeface="Cambria" panose="02040503050406030204" pitchFamily="18" charset="0"/>
                        </a:rPr>
                        <a:t>459.42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IN" sz="1800" b="1" i="0" u="none" strike="noStrike">
                          <a:solidFill>
                            <a:srgbClr val="000000"/>
                          </a:solidFill>
                          <a:effectLst/>
                          <a:latin typeface="Cambria" panose="02040503050406030204" pitchFamily="18" charset="0"/>
                          <a:ea typeface="Cambria" panose="02040503050406030204" pitchFamily="18" charset="0"/>
                        </a:rPr>
                        <a:t>-4.89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457927997"/>
                  </a:ext>
                </a:extLst>
              </a:tr>
              <a:tr h="277643">
                <a:tc>
                  <a:txBody>
                    <a:bodyPr/>
                    <a:lstStyle/>
                    <a:p>
                      <a:pPr algn="ctr" rtl="0" fontAlgn="ctr"/>
                      <a:r>
                        <a:rPr lang="en-IN" sz="1800" b="0" i="0" u="none" strike="noStrike">
                          <a:solidFill>
                            <a:srgbClr val="000000"/>
                          </a:solidFill>
                          <a:effectLst/>
                          <a:latin typeface="Cambria" panose="02040503050406030204" pitchFamily="18" charset="0"/>
                          <a:ea typeface="Cambria" panose="02040503050406030204" pitchFamily="18" charset="0"/>
                        </a:rPr>
                        <a:t>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rtl="0" fontAlgn="ctr"/>
                      <a:r>
                        <a:rPr lang="en-IN" sz="1800" b="0" i="0" u="none" strike="noStrike">
                          <a:solidFill>
                            <a:srgbClr val="000000"/>
                          </a:solidFill>
                          <a:effectLst/>
                          <a:latin typeface="Cambria" panose="02040503050406030204" pitchFamily="18" charset="0"/>
                          <a:ea typeface="Cambria" panose="02040503050406030204" pitchFamily="18" charset="0"/>
                        </a:rPr>
                        <a:t>Switzerland</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IN" sz="1800" b="0" i="0" u="none" strike="noStrike">
                          <a:solidFill>
                            <a:srgbClr val="000000"/>
                          </a:solidFill>
                          <a:effectLst/>
                          <a:latin typeface="Cambria" panose="02040503050406030204" pitchFamily="18" charset="0"/>
                          <a:ea typeface="Cambria" panose="02040503050406030204" pitchFamily="18" charset="0"/>
                        </a:rPr>
                        <a:t>176.88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IN" sz="1800" b="0" i="0" u="none" strike="noStrike" dirty="0">
                          <a:solidFill>
                            <a:srgbClr val="000000"/>
                          </a:solidFill>
                          <a:effectLst/>
                          <a:latin typeface="Cambria" panose="02040503050406030204" pitchFamily="18" charset="0"/>
                          <a:ea typeface="Cambria" panose="02040503050406030204" pitchFamily="18" charset="0"/>
                        </a:rPr>
                        <a:t>360.24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IN" sz="1800" b="1" i="0" u="none" strike="noStrike">
                          <a:solidFill>
                            <a:srgbClr val="000000"/>
                          </a:solidFill>
                          <a:effectLst/>
                          <a:latin typeface="Cambria" panose="02040503050406030204" pitchFamily="18" charset="0"/>
                          <a:ea typeface="Cambria" panose="02040503050406030204" pitchFamily="18" charset="0"/>
                        </a:rPr>
                        <a:t>103.66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3271345343"/>
                  </a:ext>
                </a:extLst>
              </a:tr>
              <a:tr h="277643">
                <a:tc>
                  <a:txBody>
                    <a:bodyPr/>
                    <a:lstStyle/>
                    <a:p>
                      <a:pPr algn="ctr" rtl="0" fontAlgn="ctr"/>
                      <a:r>
                        <a:rPr lang="en-IN" sz="1800" b="0" i="0" u="none" strike="noStrike">
                          <a:solidFill>
                            <a:srgbClr val="000000"/>
                          </a:solidFill>
                          <a:effectLst/>
                          <a:latin typeface="Cambria" panose="02040503050406030204" pitchFamily="18" charset="0"/>
                          <a:ea typeface="Cambria" panose="02040503050406030204" pitchFamily="18" charset="0"/>
                        </a:rPr>
                        <a:t>10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rtl="0" fontAlgn="ctr"/>
                      <a:r>
                        <a:rPr lang="en-IN" sz="1800" b="0" i="0" u="none" strike="noStrike">
                          <a:solidFill>
                            <a:srgbClr val="000000"/>
                          </a:solidFill>
                          <a:effectLst/>
                          <a:latin typeface="Cambria" panose="02040503050406030204" pitchFamily="18" charset="0"/>
                          <a:ea typeface="Cambria" panose="02040503050406030204" pitchFamily="18" charset="0"/>
                        </a:rPr>
                        <a:t>Netherland</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IN" sz="1800" b="0" i="0" u="none" strike="noStrike">
                          <a:solidFill>
                            <a:srgbClr val="000000"/>
                          </a:solidFill>
                          <a:effectLst/>
                          <a:latin typeface="Cambria" panose="02040503050406030204" pitchFamily="18" charset="0"/>
                          <a:ea typeface="Cambria" panose="02040503050406030204" pitchFamily="18" charset="0"/>
                        </a:rPr>
                        <a:t>489.55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IN" sz="1800" b="0" i="0" u="none" strike="noStrike">
                          <a:solidFill>
                            <a:srgbClr val="000000"/>
                          </a:solidFill>
                          <a:effectLst/>
                          <a:latin typeface="Cambria" panose="02040503050406030204" pitchFamily="18" charset="0"/>
                          <a:ea typeface="Cambria" panose="02040503050406030204" pitchFamily="18" charset="0"/>
                        </a:rPr>
                        <a:t>299.35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IN" sz="1800" b="1" i="0" u="none" strike="noStrike" dirty="0">
                          <a:solidFill>
                            <a:srgbClr val="000000"/>
                          </a:solidFill>
                          <a:effectLst/>
                          <a:latin typeface="Cambria" panose="02040503050406030204" pitchFamily="18" charset="0"/>
                          <a:ea typeface="Cambria" panose="02040503050406030204" pitchFamily="18" charset="0"/>
                        </a:rPr>
                        <a:t>-38.85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685155153"/>
                  </a:ext>
                </a:extLst>
              </a:tr>
              <a:tr h="277643">
                <a:tc>
                  <a:txBody>
                    <a:bodyPr/>
                    <a:lstStyle/>
                    <a:p>
                      <a:pPr algn="ctr" fontAlgn="b"/>
                      <a:r>
                        <a:rPr lang="en-IN" sz="1800" b="0" i="0" u="none" strike="noStrike">
                          <a:solidFill>
                            <a:srgbClr val="000000"/>
                          </a:solidFill>
                          <a:effectLst/>
                          <a:latin typeface="Cambria" panose="02040503050406030204" pitchFamily="18" charset="0"/>
                          <a:ea typeface="Cambria" panose="02040503050406030204" pitchFamily="18" charset="0"/>
                        </a:rPr>
                        <a:t>11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en-IN" sz="1800" b="0" i="0" u="none" strike="noStrike">
                          <a:solidFill>
                            <a:srgbClr val="000000"/>
                          </a:solidFill>
                          <a:effectLst/>
                          <a:latin typeface="Cambria" panose="02040503050406030204" pitchFamily="18" charset="0"/>
                          <a:ea typeface="Cambria" panose="02040503050406030204" pitchFamily="18" charset="0"/>
                        </a:rPr>
                        <a:t>Others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IN" sz="1800" b="0" i="0" u="none" strike="noStrike">
                          <a:solidFill>
                            <a:srgbClr val="000000"/>
                          </a:solidFill>
                          <a:effectLst/>
                          <a:latin typeface="Cambria" panose="02040503050406030204" pitchFamily="18" charset="0"/>
                          <a:ea typeface="Cambria" panose="02040503050406030204" pitchFamily="18" charset="0"/>
                        </a:rPr>
                        <a:t>1,567.86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IN" sz="1800" b="0" i="0" u="none" strike="noStrike">
                          <a:solidFill>
                            <a:srgbClr val="000000"/>
                          </a:solidFill>
                          <a:effectLst/>
                          <a:latin typeface="Cambria" panose="02040503050406030204" pitchFamily="18" charset="0"/>
                          <a:ea typeface="Cambria" panose="02040503050406030204" pitchFamily="18" charset="0"/>
                        </a:rPr>
                        <a:t>1,994.57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IN" sz="1800" b="1" i="0" u="none" strike="noStrike" dirty="0">
                          <a:solidFill>
                            <a:srgbClr val="000000"/>
                          </a:solidFill>
                          <a:effectLst/>
                          <a:latin typeface="Cambria" panose="02040503050406030204" pitchFamily="18" charset="0"/>
                          <a:ea typeface="Cambria" panose="02040503050406030204" pitchFamily="18" charset="0"/>
                        </a:rPr>
                        <a:t>27.22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559882932"/>
                  </a:ext>
                </a:extLst>
              </a:tr>
              <a:tr h="277643">
                <a:tc gridSpan="2">
                  <a:txBody>
                    <a:bodyPr/>
                    <a:lstStyle/>
                    <a:p>
                      <a:pPr algn="ctr" rtl="0" fontAlgn="ctr"/>
                      <a:r>
                        <a:rPr lang="en-IN" sz="1800" b="0" i="0" u="none" strike="noStrike">
                          <a:solidFill>
                            <a:srgbClr val="000000"/>
                          </a:solidFill>
                          <a:effectLst/>
                          <a:latin typeface="Cambria" panose="02040503050406030204" pitchFamily="18" charset="0"/>
                          <a:ea typeface="Cambria" panose="02040503050406030204" pitchFamily="18" charset="0"/>
                        </a:rPr>
                        <a:t>Total</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lang="en-IN"/>
                    </a:p>
                  </a:txBody>
                  <a:tcPr/>
                </a:tc>
                <a:tc>
                  <a:txBody>
                    <a:bodyPr/>
                    <a:lstStyle/>
                    <a:p>
                      <a:pPr algn="ctr" rtl="0" fontAlgn="ctr"/>
                      <a:r>
                        <a:rPr lang="en-IN" sz="1800" b="1" i="0" u="none" strike="noStrike">
                          <a:solidFill>
                            <a:srgbClr val="000000"/>
                          </a:solidFill>
                          <a:effectLst/>
                          <a:latin typeface="Cambria" panose="02040503050406030204" pitchFamily="18" charset="0"/>
                          <a:ea typeface="Cambria" panose="02040503050406030204" pitchFamily="18" charset="0"/>
                        </a:rPr>
                        <a:t>25910.10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IN" sz="1800" b="1" i="0" u="none" strike="noStrike">
                          <a:solidFill>
                            <a:srgbClr val="000000"/>
                          </a:solidFill>
                          <a:effectLst/>
                          <a:latin typeface="Cambria" panose="02040503050406030204" pitchFamily="18" charset="0"/>
                          <a:ea typeface="Cambria" panose="02040503050406030204" pitchFamily="18" charset="0"/>
                        </a:rPr>
                        <a:t>26243.85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IN" sz="1800" b="1" i="0" u="none" strike="noStrike" dirty="0">
                          <a:solidFill>
                            <a:srgbClr val="000000"/>
                          </a:solidFill>
                          <a:effectLst/>
                          <a:latin typeface="Cambria" panose="02040503050406030204" pitchFamily="18" charset="0"/>
                          <a:ea typeface="Cambria" panose="02040503050406030204" pitchFamily="18" charset="0"/>
                        </a:rPr>
                        <a:t>1.29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39358592"/>
                  </a:ext>
                </a:extLst>
              </a:tr>
            </a:tbl>
          </a:graphicData>
        </a:graphic>
      </p:graphicFrame>
      <p:sp>
        <p:nvSpPr>
          <p:cNvPr id="8" name="TextBox 7">
            <a:extLst>
              <a:ext uri="{FF2B5EF4-FFF2-40B4-BE49-F238E27FC236}">
                <a16:creationId xmlns:a16="http://schemas.microsoft.com/office/drawing/2014/main" id="{4FC329FC-3959-1709-35A2-605EA57B77FB}"/>
              </a:ext>
            </a:extLst>
          </p:cNvPr>
          <p:cNvSpPr txBox="1"/>
          <p:nvPr/>
        </p:nvSpPr>
        <p:spPr>
          <a:xfrm>
            <a:off x="1102969" y="5258270"/>
            <a:ext cx="10281704" cy="1477328"/>
          </a:xfrm>
          <a:prstGeom prst="rect">
            <a:avLst/>
          </a:prstGeom>
          <a:noFill/>
        </p:spPr>
        <p:txBody>
          <a:bodyPr wrap="square">
            <a:spAutoFit/>
          </a:bodyPr>
          <a:lstStyle/>
          <a:p>
            <a:pPr marL="285750" indent="-285750" algn="just">
              <a:buFont typeface="Wingdings" panose="05000000000000000000" pitchFamily="2" charset="2"/>
              <a:buChar char="è"/>
            </a:pPr>
            <a:r>
              <a:rPr lang="en-US" sz="1800" dirty="0">
                <a:latin typeface="Cambria" panose="02040503050406030204" pitchFamily="18" charset="0"/>
                <a:ea typeface="Cambria" panose="02040503050406030204" pitchFamily="18" charset="0"/>
              </a:rPr>
              <a:t>Gem and Jewellery exports to USA , Hong Kong ,Israel , UK &amp;  Netherlands  have recorded  negative growths  of (-) 7.81% , (-)9.28% , (-) 11.27 %, (-)4.89 % and (-)38.85 % respectively    during April – November 2022 as compared to April – November 2021.  While, gem and jewellery exports to other destinations such as  U.A.E, Belgium,  Singapore, Thailand and Switzerland have shown a rise during the stated time period. </a:t>
            </a:r>
          </a:p>
        </p:txBody>
      </p:sp>
    </p:spTree>
    <p:extLst>
      <p:ext uri="{BB962C8B-B14F-4D97-AF65-F5344CB8AC3E}">
        <p14:creationId xmlns:p14="http://schemas.microsoft.com/office/powerpoint/2010/main" val="12337937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6D6928C-3937-4BA3-B34F-32BCF3188360}"/>
              </a:ext>
            </a:extLst>
          </p:cNvPr>
          <p:cNvSpPr>
            <a:spLocks noGrp="1"/>
          </p:cNvSpPr>
          <p:nvPr>
            <p:ph type="sldNum" sz="quarter" idx="12"/>
          </p:nvPr>
        </p:nvSpPr>
        <p:spPr/>
        <p:txBody>
          <a:bodyPr/>
          <a:lstStyle/>
          <a:p>
            <a:fld id="{D97A76BE-C088-48CA-ADF1-86B2A1AB1823}" type="slidenum">
              <a:rPr lang="en-IN" smtClean="0"/>
              <a:t>12</a:t>
            </a:fld>
            <a:endParaRPr lang="en-IN" dirty="0"/>
          </a:p>
        </p:txBody>
      </p:sp>
      <p:sp>
        <p:nvSpPr>
          <p:cNvPr id="3" name="TextBox 2">
            <a:extLst>
              <a:ext uri="{FF2B5EF4-FFF2-40B4-BE49-F238E27FC236}">
                <a16:creationId xmlns:a16="http://schemas.microsoft.com/office/drawing/2014/main" id="{40DF9480-8F05-4B9B-94B2-CA7F7C6427E1}"/>
              </a:ext>
            </a:extLst>
          </p:cNvPr>
          <p:cNvSpPr txBox="1"/>
          <p:nvPr/>
        </p:nvSpPr>
        <p:spPr>
          <a:xfrm>
            <a:off x="4448134" y="1752601"/>
            <a:ext cx="7743866" cy="2246769"/>
          </a:xfrm>
          <a:prstGeom prst="rect">
            <a:avLst/>
          </a:prstGeom>
          <a:noFill/>
        </p:spPr>
        <p:txBody>
          <a:bodyPr wrap="square" rtlCol="0">
            <a:spAutoFit/>
          </a:bodyPr>
          <a:lstStyle/>
          <a:p>
            <a:r>
              <a:rPr lang="en-IN" sz="2800" b="1" dirty="0">
                <a:latin typeface="Cambria" panose="02040503050406030204" pitchFamily="18" charset="0"/>
                <a:ea typeface="Cambria" panose="02040503050406030204" pitchFamily="18" charset="0"/>
              </a:rPr>
              <a:t>Key Featured Slides…</a:t>
            </a:r>
          </a:p>
          <a:p>
            <a:endParaRPr lang="en-IN" sz="2800" b="1" dirty="0">
              <a:latin typeface="Cambria" panose="02040503050406030204" pitchFamily="18" charset="0"/>
              <a:ea typeface="Cambria" panose="02040503050406030204" pitchFamily="18" charset="0"/>
            </a:endParaRPr>
          </a:p>
          <a:p>
            <a:r>
              <a:rPr lang="en-IN" sz="2800" b="1" dirty="0">
                <a:latin typeface="Cambria" panose="02040503050406030204" pitchFamily="18" charset="0"/>
                <a:ea typeface="Cambria" panose="02040503050406030204" pitchFamily="18" charset="0"/>
              </a:rPr>
              <a:t>Global Trade Projections by </a:t>
            </a:r>
          </a:p>
          <a:p>
            <a:endParaRPr lang="en-IN" sz="2800" b="1" dirty="0">
              <a:latin typeface="Cambria" panose="02040503050406030204" pitchFamily="18" charset="0"/>
              <a:ea typeface="Cambria" panose="02040503050406030204" pitchFamily="18" charset="0"/>
            </a:endParaRPr>
          </a:p>
          <a:p>
            <a:r>
              <a:rPr lang="en-IN" sz="2800" b="1" dirty="0">
                <a:latin typeface="Cambria" panose="02040503050406030204" pitchFamily="18" charset="0"/>
                <a:ea typeface="Cambria" panose="02040503050406030204" pitchFamily="18" charset="0"/>
              </a:rPr>
              <a:t>World Trade Organization </a:t>
            </a:r>
          </a:p>
        </p:txBody>
      </p:sp>
      <p:pic>
        <p:nvPicPr>
          <p:cNvPr id="4" name="Bullet-Gold-Star.png" descr="Bullet-Gold-Star.png">
            <a:extLst>
              <a:ext uri="{FF2B5EF4-FFF2-40B4-BE49-F238E27FC236}">
                <a16:creationId xmlns:a16="http://schemas.microsoft.com/office/drawing/2014/main" id="{DB57F05D-6F53-45EF-9292-34BE5A5528D5}"/>
              </a:ext>
            </a:extLst>
          </p:cNvPr>
          <p:cNvPicPr>
            <a:picLocks noChangeAspect="1"/>
          </p:cNvPicPr>
          <p:nvPr/>
        </p:nvPicPr>
        <p:blipFill>
          <a:blip r:embed="rId2"/>
          <a:stretch>
            <a:fillRect/>
          </a:stretch>
        </p:blipFill>
        <p:spPr>
          <a:xfrm>
            <a:off x="11180360" y="198272"/>
            <a:ext cx="883028" cy="883029"/>
          </a:xfrm>
          <a:prstGeom prst="rect">
            <a:avLst/>
          </a:prstGeom>
          <a:ln w="12700">
            <a:miter lim="400000"/>
          </a:ln>
        </p:spPr>
      </p:pic>
      <p:pic>
        <p:nvPicPr>
          <p:cNvPr id="5" name="Image" descr="Image">
            <a:extLst>
              <a:ext uri="{FF2B5EF4-FFF2-40B4-BE49-F238E27FC236}">
                <a16:creationId xmlns:a16="http://schemas.microsoft.com/office/drawing/2014/main" id="{B09B102C-47DF-4FC6-AA58-D68B3721E8A3}"/>
              </a:ext>
            </a:extLst>
          </p:cNvPr>
          <p:cNvPicPr>
            <a:picLocks noChangeAspect="1"/>
          </p:cNvPicPr>
          <p:nvPr/>
        </p:nvPicPr>
        <p:blipFill>
          <a:blip r:embed="rId3"/>
          <a:stretch>
            <a:fillRect/>
          </a:stretch>
        </p:blipFill>
        <p:spPr>
          <a:xfrm rot="16200000">
            <a:off x="-1371600" y="1371596"/>
            <a:ext cx="6858001" cy="4114801"/>
          </a:xfrm>
          <a:prstGeom prst="rect">
            <a:avLst/>
          </a:prstGeom>
          <a:ln w="12700">
            <a:miter lim="400000"/>
          </a:ln>
        </p:spPr>
      </p:pic>
    </p:spTree>
    <p:extLst>
      <p:ext uri="{BB962C8B-B14F-4D97-AF65-F5344CB8AC3E}">
        <p14:creationId xmlns:p14="http://schemas.microsoft.com/office/powerpoint/2010/main" val="23863180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BDAE8A97-DC55-4047-B633-A8F04ED144E8}"/>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97A76BE-C088-48CA-ADF1-86B2A1AB1823}" type="slidenum">
              <a:rPr kumimoji="0" lang="en-IN"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IN"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3" name="TextBox 2">
            <a:extLst>
              <a:ext uri="{FF2B5EF4-FFF2-40B4-BE49-F238E27FC236}">
                <a16:creationId xmlns:a16="http://schemas.microsoft.com/office/drawing/2014/main" id="{D0C8C8BE-26B6-48DC-8265-6ADE91201D36}"/>
              </a:ext>
            </a:extLst>
          </p:cNvPr>
          <p:cNvSpPr txBox="1"/>
          <p:nvPr/>
        </p:nvSpPr>
        <p:spPr>
          <a:xfrm>
            <a:off x="119270" y="0"/>
            <a:ext cx="11788250" cy="369332"/>
          </a:xfrm>
          <a:prstGeom prst="rect">
            <a:avLst/>
          </a:prstGeom>
          <a:noFill/>
        </p:spPr>
        <p:txBody>
          <a:bodyPr wrap="square" rtlCol="0">
            <a:spAutoFit/>
          </a:bodyPr>
          <a:lstStyle/>
          <a:p>
            <a:pPr marL="74295" marR="0" lvl="0" indent="0" algn="ctr" defTabSz="914400" rtl="0" eaLnBrk="1" fontAlgn="auto" latinLnBrk="0" hangingPunct="1">
              <a:lnSpc>
                <a:spcPct val="100000"/>
              </a:lnSpc>
              <a:spcBef>
                <a:spcPts val="255"/>
              </a:spcBef>
              <a:spcAft>
                <a:spcPts val="0"/>
              </a:spcAft>
              <a:buClrTx/>
              <a:buSzTx/>
              <a:buFontTx/>
              <a:buNone/>
              <a:tabLst>
                <a:tab pos="5852160" algn="l"/>
              </a:tabLst>
              <a:defRPr/>
            </a:pPr>
            <a:r>
              <a:rPr kumimoji="0" lang="en-US" sz="1800" b="1" i="0" u="none" strike="noStrike" kern="1200" cap="none" spc="0" normalizeH="0" baseline="0" noProof="0" dirty="0">
                <a:ln>
                  <a:noFill/>
                </a:ln>
                <a:solidFill>
                  <a:srgbClr val="ED7D31"/>
                </a:solidFill>
                <a:effectLst/>
                <a:uLnTx/>
                <a:uFillTx/>
                <a:latin typeface="Cambria" panose="02040503050406030204" pitchFamily="18" charset="0"/>
                <a:ea typeface="Cambria" panose="02040503050406030204" pitchFamily="18" charset="0"/>
                <a:cs typeface="Carlito"/>
              </a:rPr>
              <a:t>WTO’s Trade Statistics &amp; Outlook -October  2022 </a:t>
            </a:r>
          </a:p>
        </p:txBody>
      </p:sp>
      <p:sp>
        <p:nvSpPr>
          <p:cNvPr id="10" name="TextBox 9">
            <a:extLst>
              <a:ext uri="{FF2B5EF4-FFF2-40B4-BE49-F238E27FC236}">
                <a16:creationId xmlns:a16="http://schemas.microsoft.com/office/drawing/2014/main" id="{3885CC48-EF7F-4CAD-A27D-E0412A623153}"/>
              </a:ext>
            </a:extLst>
          </p:cNvPr>
          <p:cNvSpPr txBox="1"/>
          <p:nvPr/>
        </p:nvSpPr>
        <p:spPr>
          <a:xfrm>
            <a:off x="-32468" y="381499"/>
            <a:ext cx="12091725" cy="6288645"/>
          </a:xfrm>
          <a:prstGeom prst="rect">
            <a:avLst/>
          </a:prstGeom>
          <a:noFill/>
        </p:spPr>
        <p:txBody>
          <a:bodyPr wrap="square" rtlCol="0">
            <a:spAutoFit/>
          </a:bodyPr>
          <a:lstStyle/>
          <a:p>
            <a:pPr marL="0" marR="0" lvl="0" indent="0" algn="just" defTabSz="914400" rtl="0" eaLnBrk="1" fontAlgn="auto" latinLnBrk="0" hangingPunct="1">
              <a:lnSpc>
                <a:spcPct val="107000"/>
              </a:lnSpc>
              <a:spcBef>
                <a:spcPts val="0"/>
              </a:spcBef>
              <a:spcAft>
                <a:spcPts val="800"/>
              </a:spcAft>
              <a:buClrTx/>
              <a:buSzTx/>
              <a:buFontTx/>
              <a:buNone/>
              <a:tabLst/>
              <a:defRPr/>
            </a:pPr>
            <a:r>
              <a:rPr kumimoji="0" lang="en-US" b="1" i="0" u="none" strike="noStrike" kern="1200" cap="none" spc="0" normalizeH="0" baseline="0" noProof="0" dirty="0">
                <a:ln>
                  <a:noFill/>
                </a:ln>
                <a:solidFill>
                  <a:srgbClr val="FFC000">
                    <a:lumMod val="50000"/>
                  </a:srgbClr>
                </a:solidFill>
                <a:effectLst/>
                <a:uLnTx/>
                <a:uFillTx/>
                <a:latin typeface="Cambria" panose="02040503050406030204" pitchFamily="18" charset="0"/>
                <a:ea typeface="Cambria" panose="02040503050406030204" pitchFamily="18" charset="0"/>
                <a:cs typeface="Times New Roman" panose="02020603050405020304" pitchFamily="18" charset="0"/>
              </a:rPr>
              <a:t>1 . Projected Global Trade Growth 2022 &amp; 2023  </a:t>
            </a:r>
          </a:p>
          <a:p>
            <a:pPr marL="0" marR="0" lvl="0" indent="0" algn="just" defTabSz="914400" rtl="0" eaLnBrk="1" fontAlgn="auto" latinLnBrk="0" hangingPunct="1">
              <a:lnSpc>
                <a:spcPct val="107000"/>
              </a:lnSpc>
              <a:spcBef>
                <a:spcPts val="0"/>
              </a:spcBef>
              <a:spcAft>
                <a:spcPts val="800"/>
              </a:spcAft>
              <a:buClrTx/>
              <a:buSzTx/>
              <a:buFontTx/>
              <a:buNone/>
              <a:tabLst/>
              <a:defRPr/>
            </a:pPr>
            <a:r>
              <a:rPr kumimoji="0" lang="en-US"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Times New Roman" panose="02020603050405020304" pitchFamily="18" charset="0"/>
              </a:rPr>
              <a:t>According to the WTO Trade Statistics &amp; Outlook 2022,  the merchandise trade volume is expected to grow by 3.5  % in 2022, and  1 % in 2023  as multiple shocks weigh on the global economy. The risks to the forecast include shifting monetary policy in advanced economies and the unpredictable nature of the Russia-Ukraine war. </a:t>
            </a:r>
            <a:r>
              <a:rPr lang="en-US" dirty="0">
                <a:solidFill>
                  <a:prstClr val="black"/>
                </a:solidFill>
                <a:latin typeface="Cambria" panose="02040503050406030204" pitchFamily="18" charset="0"/>
                <a:ea typeface="Cambria" panose="02040503050406030204" pitchFamily="18" charset="0"/>
                <a:cs typeface="Times New Roman" panose="02020603050405020304" pitchFamily="18" charset="0"/>
              </a:rPr>
              <a:t> </a:t>
            </a:r>
            <a:r>
              <a:rPr kumimoji="0" lang="en-US"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Times New Roman" panose="02020603050405020304" pitchFamily="18" charset="0"/>
              </a:rPr>
              <a:t>The imposition of trade restrictions to tackle the supply vulnerabilities that have been exposed by the shocks of the past two years and the retrenchment of global supply chains would deepen inflationary pressures, leading to slower economic growth and reduced living standards over time. A  deeper, more diversified and less concentrated base response for producing goods and services is required as it would not only boost economic growth but also provide supply resilience and long-term price stability by mitigating exposure to extreme weather events and other localized disruptions.</a:t>
            </a:r>
          </a:p>
          <a:p>
            <a:pPr marL="0" marR="0" lvl="0" indent="0" algn="just" defTabSz="914400" rtl="0" eaLnBrk="1" fontAlgn="auto" latinLnBrk="0" hangingPunct="1">
              <a:lnSpc>
                <a:spcPct val="107000"/>
              </a:lnSpc>
              <a:spcBef>
                <a:spcPts val="0"/>
              </a:spcBef>
              <a:spcAft>
                <a:spcPts val="800"/>
              </a:spcAft>
              <a:buClrTx/>
              <a:buSzTx/>
              <a:buFontTx/>
              <a:buNone/>
              <a:tabLst/>
              <a:defRPr/>
            </a:pPr>
            <a:r>
              <a:rPr lang="en-US" b="1" dirty="0">
                <a:solidFill>
                  <a:schemeClr val="accent4">
                    <a:lumMod val="50000"/>
                  </a:schemeClr>
                </a:solidFill>
                <a:latin typeface="Cambria" panose="02040503050406030204" pitchFamily="18" charset="0"/>
                <a:ea typeface="Cambria" panose="02040503050406030204" pitchFamily="18" charset="0"/>
                <a:cs typeface="Times New Roman" panose="02020603050405020304" pitchFamily="18" charset="0"/>
              </a:rPr>
              <a:t>2. </a:t>
            </a:r>
            <a:r>
              <a:rPr kumimoji="0" lang="en-US" b="1" i="0" u="none" strike="noStrike" kern="1200" cap="none" spc="0" normalizeH="0" baseline="0" noProof="0" dirty="0">
                <a:ln>
                  <a:noFill/>
                </a:ln>
                <a:solidFill>
                  <a:schemeClr val="accent4">
                    <a:lumMod val="50000"/>
                  </a:schemeClr>
                </a:solidFill>
                <a:effectLst/>
                <a:uLnTx/>
                <a:uFillTx/>
                <a:latin typeface="Cambria" panose="02040503050406030204" pitchFamily="18" charset="0"/>
                <a:ea typeface="Cambria" panose="02040503050406030204" pitchFamily="18" charset="0"/>
                <a:cs typeface="Carlito"/>
              </a:rPr>
              <a:t>Projected growth of World GDP at market exchange rate -2022 </a:t>
            </a:r>
          </a:p>
          <a:p>
            <a:pPr marL="285750" marR="0" lvl="0" indent="-285750" algn="just"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kumimoji="0" lang="en-US"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Carlito"/>
              </a:rPr>
              <a:t>The new WTO forecast estimates that the World GDP at market exchange rates is expected to increase by 2.8% in 2022 and 1 % in 2023.</a:t>
            </a:r>
          </a:p>
          <a:p>
            <a:pPr marL="285750" marR="0" lvl="0" indent="-285750" algn="just"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kumimoji="0" lang="en-US"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Carlito"/>
              </a:rPr>
              <a:t>The import demand is expected to soften as growth slows in major economies for different reasons. In Europe, high energy prices stemming from the Russia-Ukraine war will squeeze household spending and raise manufacturing costs. </a:t>
            </a:r>
          </a:p>
          <a:p>
            <a:pPr marL="285750" marR="0" lvl="0" indent="-285750" algn="just"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kumimoji="0" lang="en-US"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Carlito"/>
              </a:rPr>
              <a:t>In the United States, monetary policy tightening will hit interest-sensitive spending in areas such as housing, motor vehicles and fixed investment. China continues to grapple with COVID-19 outbreaks and production disruptions paired with weak external demand. Finally, growing import bills for fuels, food and fertilizers could lead to food insecurity and debt distress in developing countries holding economic growth.</a:t>
            </a:r>
          </a:p>
          <a:p>
            <a:pPr marL="101600" marR="210820" lvl="0" indent="0" algn="just" defTabSz="914400" rtl="0" eaLnBrk="1" fontAlgn="auto" latinLnBrk="0" hangingPunct="1">
              <a:lnSpc>
                <a:spcPct val="100000"/>
              </a:lnSpc>
              <a:spcBef>
                <a:spcPts val="20"/>
              </a:spcBef>
              <a:spcAft>
                <a:spcPts val="0"/>
              </a:spcAft>
              <a:buClrTx/>
              <a:buSzTx/>
              <a:buFontTx/>
              <a:buNone/>
              <a:tabLst/>
              <a:defRPr/>
            </a:pPr>
            <a:endParaRPr kumimoji="0" lang="en-IN" sz="16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489603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BDAE8A97-DC55-4047-B633-A8F04ED144E8}"/>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97A76BE-C088-48CA-ADF1-86B2A1AB1823}" type="slidenum">
              <a:rPr kumimoji="0" lang="en-IN"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IN"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10" name="TextBox 9">
            <a:extLst>
              <a:ext uri="{FF2B5EF4-FFF2-40B4-BE49-F238E27FC236}">
                <a16:creationId xmlns:a16="http://schemas.microsoft.com/office/drawing/2014/main" id="{3885CC48-EF7F-4CAD-A27D-E0412A623153}"/>
              </a:ext>
            </a:extLst>
          </p:cNvPr>
          <p:cNvSpPr txBox="1"/>
          <p:nvPr/>
        </p:nvSpPr>
        <p:spPr>
          <a:xfrm>
            <a:off x="-39756" y="369332"/>
            <a:ext cx="12091725" cy="7155485"/>
          </a:xfrm>
          <a:prstGeom prst="rect">
            <a:avLst/>
          </a:prstGeom>
          <a:noFill/>
        </p:spPr>
        <p:txBody>
          <a:bodyPr wrap="square" rtlCol="0">
            <a:spAutoFit/>
          </a:bodyPr>
          <a:lstStyle/>
          <a:p>
            <a:pPr algn="just">
              <a:lnSpc>
                <a:spcPct val="107000"/>
              </a:lnSpc>
              <a:spcAft>
                <a:spcPts val="800"/>
              </a:spcAft>
              <a:defRPr/>
            </a:pPr>
            <a:r>
              <a:rPr lang="en-IN" sz="1800" b="1" dirty="0">
                <a:solidFill>
                  <a:schemeClr val="accent4">
                    <a:lumMod val="50000"/>
                  </a:schemeClr>
                </a:solidFill>
                <a:effectLst/>
                <a:latin typeface="Calibri" panose="020F0502020204030204" pitchFamily="34" charset="0"/>
                <a:ea typeface="Calibri" panose="020F0502020204030204" pitchFamily="34" charset="0"/>
                <a:cs typeface="Times New Roman" panose="02020603050405020304" pitchFamily="18" charset="0"/>
              </a:rPr>
              <a:t>3. </a:t>
            </a:r>
            <a:r>
              <a:rPr lang="en-IN" sz="1650" b="1" dirty="0">
                <a:solidFill>
                  <a:schemeClr val="accent4">
                    <a:lumMod val="50000"/>
                  </a:schemeClr>
                </a:solidFill>
                <a:effectLst/>
                <a:latin typeface="Cambria" panose="02040503050406030204" pitchFamily="18" charset="0"/>
                <a:ea typeface="Cambria" panose="02040503050406030204" pitchFamily="18" charset="0"/>
                <a:cs typeface="Times New Roman" panose="02020603050405020304" pitchFamily="18" charset="0"/>
              </a:rPr>
              <a:t>Projected Global trade growth across  regions </a:t>
            </a:r>
            <a:endParaRPr kumimoji="0" lang="en-IN" sz="1650" b="1" i="0" u="none" strike="noStrike" kern="1200" cap="none" spc="0" normalizeH="0" baseline="0" noProof="0" dirty="0">
              <a:ln>
                <a:noFill/>
              </a:ln>
              <a:solidFill>
                <a:schemeClr val="accent4">
                  <a:lumMod val="50000"/>
                </a:schemeClr>
              </a:solidFill>
              <a:effectLst/>
              <a:uLnTx/>
              <a:uFillTx/>
              <a:latin typeface="Cambria" panose="02040503050406030204" pitchFamily="18" charset="0"/>
              <a:ea typeface="Cambria" panose="02040503050406030204" pitchFamily="18" charset="0"/>
            </a:endParaRPr>
          </a:p>
          <a:p>
            <a:pPr marL="285750" indent="-285750" algn="just">
              <a:spcAft>
                <a:spcPts val="750"/>
              </a:spcAft>
              <a:buFont typeface="Arial" panose="020B0604020202020204" pitchFamily="34" charset="0"/>
              <a:buChar char="•"/>
            </a:pPr>
            <a:r>
              <a:rPr lang="en-IN" sz="1650" dirty="0">
                <a:solidFill>
                  <a:srgbClr val="000000"/>
                </a:solidFill>
                <a:effectLst/>
                <a:latin typeface="Cambria" panose="02040503050406030204" pitchFamily="18" charset="0"/>
                <a:ea typeface="Cambria" panose="02040503050406030204" pitchFamily="18" charset="0"/>
              </a:rPr>
              <a:t>The Middle East is expected to record the strongest export growth of any WTO region this year (14.6%), followed by Africa (6.0%), North America (3.4%), Asia (2.9%), Europe (1.8%) and South America (1.6%). In contrast, CIS exports should decline by 5.8% for the year. The Middle East also had the fastest trade volume growth on the import side (11.1%), followed by North America (8.5%), Africa (7.2%), South America (5.9%), Europe (5.4%), Asia (0.9%) and CIS (-24.7%).</a:t>
            </a:r>
            <a:endParaRPr lang="en-IN" sz="1650" dirty="0">
              <a:effectLst/>
              <a:latin typeface="Cambria" panose="02040503050406030204" pitchFamily="18" charset="0"/>
              <a:ea typeface="Cambria" panose="02040503050406030204" pitchFamily="18" charset="0"/>
            </a:endParaRPr>
          </a:p>
          <a:p>
            <a:pPr marL="285750" indent="-285750" algn="just">
              <a:spcAft>
                <a:spcPts val="750"/>
              </a:spcAft>
              <a:buFont typeface="Arial" panose="020B0604020202020204" pitchFamily="34" charset="0"/>
              <a:buChar char="•"/>
            </a:pPr>
            <a:r>
              <a:rPr lang="en-IN" sz="1650" dirty="0">
                <a:solidFill>
                  <a:srgbClr val="000000"/>
                </a:solidFill>
                <a:effectLst/>
                <a:latin typeface="Cambria" panose="02040503050406030204" pitchFamily="18" charset="0"/>
                <a:ea typeface="Cambria" panose="02040503050406030204" pitchFamily="18" charset="0"/>
              </a:rPr>
              <a:t>The below table reflects the resilience of trade growth in the Middle East and Africa in 2022. These regions should see small declines in exports next year, but imports will remain strong, each set to grow by 5.7%. The CIS region is expected to post a large growth rate for imports next year, over 9%,  which will be primarily due to the reduced base for 2022. Other regions can expect modest growth in both exports and imports in 2023.</a:t>
            </a:r>
          </a:p>
          <a:p>
            <a:pPr algn="just">
              <a:spcAft>
                <a:spcPts val="750"/>
              </a:spcAft>
            </a:pPr>
            <a:r>
              <a:rPr lang="en-IN" sz="1650" b="1" dirty="0">
                <a:solidFill>
                  <a:schemeClr val="accent4">
                    <a:lumMod val="50000"/>
                  </a:schemeClr>
                </a:solidFill>
                <a:latin typeface="Cambria" panose="02040503050406030204" pitchFamily="18" charset="0"/>
                <a:ea typeface="Cambria" panose="02040503050406030204" pitchFamily="18" charset="0"/>
              </a:rPr>
              <a:t>4. </a:t>
            </a:r>
            <a:r>
              <a:rPr lang="en-IN" sz="1650" b="1" dirty="0">
                <a:solidFill>
                  <a:schemeClr val="accent4">
                    <a:lumMod val="50000"/>
                  </a:schemeClr>
                </a:solidFill>
                <a:effectLst/>
                <a:latin typeface="Cambria" panose="02040503050406030204" pitchFamily="18" charset="0"/>
                <a:ea typeface="Cambria" panose="02040503050406030204" pitchFamily="18" charset="0"/>
                <a:cs typeface="Times New Roman" panose="02020603050405020304" pitchFamily="18" charset="0"/>
              </a:rPr>
              <a:t>Other Major Observations  </a:t>
            </a:r>
          </a:p>
          <a:p>
            <a:pPr marL="342900" lvl="0" indent="-342900" algn="just">
              <a:lnSpc>
                <a:spcPct val="107000"/>
              </a:lnSpc>
              <a:buFont typeface="Symbol" panose="05050102010706020507" pitchFamily="18" charset="2"/>
              <a:buChar char=""/>
            </a:pPr>
            <a:r>
              <a:rPr lang="en-IN" sz="1650" dirty="0">
                <a:solidFill>
                  <a:srgbClr val="000000"/>
                </a:solidFill>
                <a:effectLst/>
                <a:latin typeface="Cambria" panose="02040503050406030204" pitchFamily="18" charset="0"/>
                <a:ea typeface="Cambria" panose="02040503050406030204" pitchFamily="18" charset="0"/>
                <a:cs typeface="Calibri" panose="020F0502020204030204" pitchFamily="34" charset="0"/>
              </a:rPr>
              <a:t>Major central banks are already raising interest rates in a bid to tame inflation but overshooting on tightening could trigger recessions in some countries, which would weigh on imports. </a:t>
            </a:r>
            <a:endParaRPr lang="en-IN" sz="1650" dirty="0">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en-IN" sz="1650" dirty="0">
                <a:solidFill>
                  <a:srgbClr val="000000"/>
                </a:solidFill>
                <a:effectLst/>
                <a:latin typeface="Cambria" panose="02040503050406030204" pitchFamily="18" charset="0"/>
                <a:ea typeface="Cambria" panose="02040503050406030204" pitchFamily="18" charset="0"/>
                <a:cs typeface="Calibri" panose="020F0502020204030204" pitchFamily="34" charset="0"/>
              </a:rPr>
              <a:t>Alternatively, central banks might not do enough to bring inflation down, possibly necessitating more robust interventions in the future. </a:t>
            </a:r>
            <a:endParaRPr lang="en-IN" sz="1650" dirty="0">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en-IN" sz="1650" dirty="0">
                <a:solidFill>
                  <a:srgbClr val="000000"/>
                </a:solidFill>
                <a:effectLst/>
                <a:latin typeface="Cambria" panose="02040503050406030204" pitchFamily="18" charset="0"/>
                <a:ea typeface="Cambria" panose="02040503050406030204" pitchFamily="18" charset="0"/>
                <a:cs typeface="Calibri" panose="020F0502020204030204" pitchFamily="34" charset="0"/>
              </a:rPr>
              <a:t>High-interest rates in advanced economies could trigger capital flight from emerging economies, unsettling global financial flows</a:t>
            </a:r>
            <a:endParaRPr lang="en-IN" sz="1650" dirty="0">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en-IN" sz="1650" dirty="0">
                <a:solidFill>
                  <a:srgbClr val="000000"/>
                </a:solidFill>
                <a:effectLst/>
                <a:latin typeface="Cambria" panose="02040503050406030204" pitchFamily="18" charset="0"/>
                <a:ea typeface="Cambria" panose="02040503050406030204" pitchFamily="18" charset="0"/>
                <a:cs typeface="Calibri" panose="020F0502020204030204" pitchFamily="34" charset="0"/>
              </a:rPr>
              <a:t>Escalation of the Russia-Ukraine war could also undermine business and consumer confidence and destabilize the global economy. </a:t>
            </a:r>
            <a:endParaRPr lang="en-IN" sz="1650" dirty="0">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en-IN" sz="1650" dirty="0">
                <a:solidFill>
                  <a:srgbClr val="000000"/>
                </a:solidFill>
                <a:effectLst/>
                <a:latin typeface="Cambria" panose="02040503050406030204" pitchFamily="18" charset="0"/>
                <a:ea typeface="Cambria" panose="02040503050406030204" pitchFamily="18" charset="0"/>
                <a:cs typeface="Calibri" panose="020F0502020204030204" pitchFamily="34" charset="0"/>
              </a:rPr>
              <a:t>An underappreciated risk would be the decoupling of major economies from global supply chains, exacerbating supply shortages in the near term and reducing productivity over the longer term.</a:t>
            </a:r>
            <a:endParaRPr lang="en-IN" sz="1650" dirty="0">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gn="just">
              <a:lnSpc>
                <a:spcPct val="107000"/>
              </a:lnSpc>
              <a:spcAft>
                <a:spcPts val="800"/>
              </a:spcAft>
              <a:buFont typeface="Symbol" panose="05050102010706020507" pitchFamily="18" charset="2"/>
              <a:buChar char=""/>
            </a:pPr>
            <a:r>
              <a:rPr lang="en-IN" sz="1650" dirty="0">
                <a:effectLst/>
                <a:latin typeface="Cambria" panose="02040503050406030204" pitchFamily="18" charset="0"/>
                <a:ea typeface="Cambria" panose="02040503050406030204" pitchFamily="18" charset="0"/>
                <a:cs typeface="Calibri" panose="020F0502020204030204" pitchFamily="34" charset="0"/>
              </a:rPr>
              <a:t>Trade and output will be weighed down by several related shocks, including the war in Ukraine, high energy prices, inflation, and monetary tightening.</a:t>
            </a:r>
            <a:endParaRPr lang="en-IN" sz="1650" dirty="0">
              <a:effectLst/>
              <a:latin typeface="Cambria" panose="02040503050406030204" pitchFamily="18" charset="0"/>
              <a:ea typeface="Cambria" panose="02040503050406030204" pitchFamily="18" charset="0"/>
              <a:cs typeface="Times New Roman" panose="02020603050405020304" pitchFamily="18" charset="0"/>
            </a:endParaRPr>
          </a:p>
          <a:p>
            <a:pPr algn="just">
              <a:spcAft>
                <a:spcPts val="750"/>
              </a:spcAft>
            </a:pPr>
            <a:endParaRPr lang="en-IN" sz="1600" b="1" dirty="0">
              <a:solidFill>
                <a:schemeClr val="accent4">
                  <a:lumMod val="50000"/>
                </a:schemeClr>
              </a:solidFill>
              <a:effectLst/>
              <a:latin typeface="Cambria" panose="02040503050406030204" pitchFamily="18" charset="0"/>
              <a:ea typeface="Cambria" panose="02040503050406030204" pitchFamily="18" charset="0"/>
              <a:cs typeface="Times New Roman" panose="02020603050405020304" pitchFamily="18" charset="0"/>
            </a:endParaRPr>
          </a:p>
          <a:p>
            <a:pPr algn="just">
              <a:spcAft>
                <a:spcPts val="750"/>
              </a:spcAft>
            </a:pPr>
            <a:endParaRPr lang="en-IN" sz="1800" dirty="0">
              <a:effectLst/>
              <a:latin typeface="Cambria" panose="02040503050406030204" pitchFamily="18" charset="0"/>
              <a:ea typeface="Cambria" panose="02040503050406030204" pitchFamily="18" charset="0"/>
            </a:endParaRPr>
          </a:p>
          <a:p>
            <a:pPr marL="0" marR="0" lvl="0" indent="0" algn="just" defTabSz="914400" rtl="0" eaLnBrk="1" fontAlgn="auto" latinLnBrk="0" hangingPunct="1">
              <a:lnSpc>
                <a:spcPct val="107000"/>
              </a:lnSpc>
              <a:spcBef>
                <a:spcPts val="0"/>
              </a:spcBef>
              <a:spcAft>
                <a:spcPts val="800"/>
              </a:spcAft>
              <a:buClrTx/>
              <a:buSzTx/>
              <a:buFontTx/>
              <a:buNone/>
              <a:tabLst/>
              <a:defRPr/>
            </a:pPr>
            <a:endParaRPr kumimoji="0" lang="en-IN" sz="16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4" name="TextBox 3">
            <a:extLst>
              <a:ext uri="{FF2B5EF4-FFF2-40B4-BE49-F238E27FC236}">
                <a16:creationId xmlns:a16="http://schemas.microsoft.com/office/drawing/2014/main" id="{7C20C553-0C04-E17A-D47A-4463736105B5}"/>
              </a:ext>
            </a:extLst>
          </p:cNvPr>
          <p:cNvSpPr txBox="1"/>
          <p:nvPr/>
        </p:nvSpPr>
        <p:spPr>
          <a:xfrm>
            <a:off x="119270" y="0"/>
            <a:ext cx="11788250" cy="369332"/>
          </a:xfrm>
          <a:prstGeom prst="rect">
            <a:avLst/>
          </a:prstGeom>
          <a:noFill/>
        </p:spPr>
        <p:txBody>
          <a:bodyPr wrap="square" rtlCol="0">
            <a:spAutoFit/>
          </a:bodyPr>
          <a:lstStyle/>
          <a:p>
            <a:pPr marL="74295" marR="0" lvl="0" indent="0" algn="ctr" defTabSz="914400" rtl="0" eaLnBrk="1" fontAlgn="auto" latinLnBrk="0" hangingPunct="1">
              <a:lnSpc>
                <a:spcPct val="100000"/>
              </a:lnSpc>
              <a:spcBef>
                <a:spcPts val="255"/>
              </a:spcBef>
              <a:spcAft>
                <a:spcPts val="0"/>
              </a:spcAft>
              <a:buClrTx/>
              <a:buSzTx/>
              <a:buFontTx/>
              <a:buNone/>
              <a:tabLst>
                <a:tab pos="5852160" algn="l"/>
              </a:tabLst>
              <a:defRPr/>
            </a:pPr>
            <a:r>
              <a:rPr kumimoji="0" lang="en-US" sz="1800" b="1" i="0" u="none" strike="noStrike" kern="1200" cap="none" spc="0" normalizeH="0" baseline="0" noProof="0" dirty="0">
                <a:ln>
                  <a:noFill/>
                </a:ln>
                <a:solidFill>
                  <a:srgbClr val="ED7D31"/>
                </a:solidFill>
                <a:effectLst/>
                <a:uLnTx/>
                <a:uFillTx/>
                <a:latin typeface="Cambria" panose="02040503050406030204" pitchFamily="18" charset="0"/>
                <a:ea typeface="Cambria" panose="02040503050406030204" pitchFamily="18" charset="0"/>
                <a:cs typeface="Carlito"/>
              </a:rPr>
              <a:t>WTO’s Trade Statistics &amp; Outlook -October  2022 </a:t>
            </a:r>
          </a:p>
        </p:txBody>
      </p:sp>
    </p:spTree>
    <p:extLst>
      <p:ext uri="{BB962C8B-B14F-4D97-AF65-F5344CB8AC3E}">
        <p14:creationId xmlns:p14="http://schemas.microsoft.com/office/powerpoint/2010/main" val="24397015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E6CC0F9A-8636-4508-A8A9-E1B3F7C50719}"/>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97A76BE-C088-48CA-ADF1-86B2A1AB1823}" type="slidenum">
              <a:rPr kumimoji="0" lang="en-IN"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IN"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7" name="TextBox 6">
            <a:extLst>
              <a:ext uri="{FF2B5EF4-FFF2-40B4-BE49-F238E27FC236}">
                <a16:creationId xmlns:a16="http://schemas.microsoft.com/office/drawing/2014/main" id="{6EFC42D1-7A07-4C92-8137-49A146246D8B}"/>
              </a:ext>
            </a:extLst>
          </p:cNvPr>
          <p:cNvSpPr txBox="1"/>
          <p:nvPr/>
        </p:nvSpPr>
        <p:spPr>
          <a:xfrm>
            <a:off x="1545608" y="-51251"/>
            <a:ext cx="8673969" cy="375552"/>
          </a:xfrm>
          <a:prstGeom prst="rect">
            <a:avLst/>
          </a:prstGeom>
          <a:noFill/>
        </p:spPr>
        <p:txBody>
          <a:bodyPr wrap="square">
            <a:spAutoFit/>
          </a:bodyPr>
          <a:lstStyle/>
          <a:p>
            <a:pPr>
              <a:lnSpc>
                <a:spcPct val="107000"/>
              </a:lnSpc>
              <a:spcAft>
                <a:spcPts val="800"/>
              </a:spcAft>
            </a:pPr>
            <a:r>
              <a:rPr lang="en-IN" sz="1800" b="1" dirty="0">
                <a:effectLst/>
                <a:latin typeface="Calibri" panose="020F0502020204030204" pitchFamily="34" charset="0"/>
                <a:ea typeface="Calibri" panose="020F0502020204030204" pitchFamily="34" charset="0"/>
                <a:cs typeface="Calibri" panose="020F0502020204030204" pitchFamily="34" charset="0"/>
              </a:rPr>
              <a:t>Merchandise Trade Volume and real GDP,2018-23</a:t>
            </a:r>
            <a:r>
              <a:rPr lang="en-IN" sz="1800" b="1" baseline="30000" dirty="0">
                <a:effectLst/>
                <a:latin typeface="Calibri" panose="020F0502020204030204" pitchFamily="34" charset="0"/>
                <a:ea typeface="Calibri" panose="020F0502020204030204" pitchFamily="34" charset="0"/>
                <a:cs typeface="Calibri" panose="020F0502020204030204" pitchFamily="34" charset="0"/>
              </a:rPr>
              <a:t>a</a:t>
            </a:r>
            <a:r>
              <a:rPr lang="en-IN" baseline="30000" dirty="0">
                <a:latin typeface="Calibri" panose="020F0502020204030204" pitchFamily="34" charset="0"/>
                <a:ea typeface="Calibri" panose="020F0502020204030204" pitchFamily="34" charset="0"/>
                <a:cs typeface="Times New Roman" panose="02020603050405020304" pitchFamily="18" charset="0"/>
              </a:rPr>
              <a:t> </a:t>
            </a:r>
            <a:r>
              <a:rPr lang="en-IN" sz="1800" b="1" dirty="0">
                <a:effectLst/>
                <a:latin typeface="Calibri" panose="020F0502020204030204" pitchFamily="34" charset="0"/>
                <a:ea typeface="Calibri" panose="020F0502020204030204" pitchFamily="34" charset="0"/>
                <a:cs typeface="Calibri" panose="020F0502020204030204" pitchFamily="34" charset="0"/>
              </a:rPr>
              <a:t>Annual % Change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9" name="TextBox 8">
            <a:extLst>
              <a:ext uri="{FF2B5EF4-FFF2-40B4-BE49-F238E27FC236}">
                <a16:creationId xmlns:a16="http://schemas.microsoft.com/office/drawing/2014/main" id="{44E7DD29-CB73-402D-8A8E-A187EC5C3F42}"/>
              </a:ext>
            </a:extLst>
          </p:cNvPr>
          <p:cNvSpPr txBox="1"/>
          <p:nvPr/>
        </p:nvSpPr>
        <p:spPr>
          <a:xfrm>
            <a:off x="715616" y="6356350"/>
            <a:ext cx="9758570" cy="530338"/>
          </a:xfrm>
          <a:prstGeom prst="rect">
            <a:avLst/>
          </a:prstGeom>
          <a:noFill/>
        </p:spPr>
        <p:txBody>
          <a:bodyPr wrap="square">
            <a:spAutoFit/>
          </a:bodyPr>
          <a:lstStyle/>
          <a:p>
            <a:pPr algn="just">
              <a:lnSpc>
                <a:spcPct val="107000"/>
              </a:lnSpc>
              <a:spcAft>
                <a:spcPts val="800"/>
              </a:spcAft>
            </a:pPr>
            <a:r>
              <a:rPr lang="en-IN" sz="900" i="1" dirty="0">
                <a:effectLst/>
                <a:latin typeface="Calibri" panose="020F0502020204030204" pitchFamily="34" charset="0"/>
                <a:ea typeface="Calibri" panose="020F0502020204030204" pitchFamily="34" charset="0"/>
                <a:cs typeface="Calibri" panose="020F0502020204030204" pitchFamily="34" charset="0"/>
              </a:rPr>
              <a:t>Source: WTO for trade, consensus estimates for GDP.</a:t>
            </a:r>
            <a:r>
              <a:rPr lang="en-IN" sz="900" dirty="0">
                <a:latin typeface="Calibri" panose="020F0502020204030204" pitchFamily="34" charset="0"/>
                <a:ea typeface="Calibri" panose="020F0502020204030204" pitchFamily="34" charset="0"/>
                <a:cs typeface="Times New Roman" panose="02020603050405020304" pitchFamily="18" charset="0"/>
              </a:rPr>
              <a:t> a)</a:t>
            </a:r>
            <a:r>
              <a:rPr lang="en-IN" sz="900" i="1" dirty="0">
                <a:effectLst/>
                <a:latin typeface="Calibri" panose="020F0502020204030204" pitchFamily="34" charset="0"/>
                <a:ea typeface="Calibri" panose="020F0502020204030204" pitchFamily="34" charset="0"/>
                <a:cs typeface="Calibri" panose="020F0502020204030204" pitchFamily="34" charset="0"/>
              </a:rPr>
              <a:t>Figures for 2022 and 2023 are projections.</a:t>
            </a:r>
            <a:r>
              <a:rPr lang="en-IN" sz="900" dirty="0">
                <a:latin typeface="Calibri" panose="020F0502020204030204" pitchFamily="34" charset="0"/>
                <a:ea typeface="Calibri" panose="020F0502020204030204" pitchFamily="34" charset="0"/>
                <a:cs typeface="Times New Roman" panose="02020603050405020304" pitchFamily="18" charset="0"/>
              </a:rPr>
              <a:t> b)</a:t>
            </a:r>
            <a:r>
              <a:rPr lang="en-IN" sz="900" i="1" dirty="0">
                <a:effectLst/>
                <a:latin typeface="Calibri" panose="020F0502020204030204" pitchFamily="34" charset="0"/>
                <a:ea typeface="Calibri" panose="020F0502020204030204" pitchFamily="34" charset="0"/>
                <a:cs typeface="Calibri" panose="020F0502020204030204" pitchFamily="34" charset="0"/>
              </a:rPr>
              <a:t>Average of exports and </a:t>
            </a:r>
            <a:r>
              <a:rPr lang="en-IN" sz="900" i="1" dirty="0" err="1">
                <a:effectLst/>
                <a:latin typeface="Calibri" panose="020F0502020204030204" pitchFamily="34" charset="0"/>
                <a:ea typeface="Calibri" panose="020F0502020204030204" pitchFamily="34" charset="0"/>
                <a:cs typeface="Calibri" panose="020F0502020204030204" pitchFamily="34" charset="0"/>
              </a:rPr>
              <a:t>imports.</a:t>
            </a:r>
            <a:r>
              <a:rPr lang="en-IN" sz="900" dirty="0" err="1">
                <a:latin typeface="Calibri" panose="020F0502020204030204" pitchFamily="34" charset="0"/>
                <a:ea typeface="Calibri" panose="020F0502020204030204" pitchFamily="34" charset="0"/>
                <a:cs typeface="Times New Roman" panose="02020603050405020304" pitchFamily="18" charset="0"/>
              </a:rPr>
              <a:t>c</a:t>
            </a:r>
            <a:r>
              <a:rPr lang="en-IN" sz="900" dirty="0">
                <a:latin typeface="Calibri" panose="020F0502020204030204" pitchFamily="34" charset="0"/>
                <a:ea typeface="Calibri" panose="020F0502020204030204" pitchFamily="34" charset="0"/>
                <a:cs typeface="Times New Roman" panose="02020603050405020304" pitchFamily="18" charset="0"/>
              </a:rPr>
              <a:t>)</a:t>
            </a:r>
            <a:r>
              <a:rPr lang="en-IN" sz="900" i="1" dirty="0">
                <a:effectLst/>
                <a:latin typeface="Calibri" panose="020F0502020204030204" pitchFamily="34" charset="0"/>
                <a:ea typeface="Calibri" panose="020F0502020204030204" pitchFamily="34" charset="0"/>
                <a:cs typeface="Calibri" panose="020F0502020204030204" pitchFamily="34" charset="0"/>
              </a:rPr>
              <a:t>Refers to South and Central America and the Caribbean. </a:t>
            </a:r>
            <a:r>
              <a:rPr lang="en-IN" sz="900" dirty="0">
                <a:latin typeface="Calibri" panose="020F0502020204030204" pitchFamily="34" charset="0"/>
                <a:ea typeface="Calibri" panose="020F0502020204030204" pitchFamily="34" charset="0"/>
                <a:cs typeface="Times New Roman" panose="02020603050405020304" pitchFamily="18" charset="0"/>
              </a:rPr>
              <a:t>d)</a:t>
            </a:r>
            <a:r>
              <a:rPr lang="en-IN" sz="900" i="1" dirty="0">
                <a:effectLst/>
                <a:latin typeface="Calibri" panose="020F0502020204030204" pitchFamily="34" charset="0"/>
                <a:ea typeface="Calibri" panose="020F0502020204030204" pitchFamily="34" charset="0"/>
                <a:cs typeface="Calibri" panose="020F0502020204030204" pitchFamily="34" charset="0"/>
              </a:rPr>
              <a:t>Refers to Commonwealth of Independent States (CIS), including certain associate and former member </a:t>
            </a:r>
            <a:r>
              <a:rPr lang="en-IN" sz="900" i="1" dirty="0" err="1">
                <a:effectLst/>
                <a:latin typeface="Calibri" panose="020F0502020204030204" pitchFamily="34" charset="0"/>
                <a:ea typeface="Calibri" panose="020F0502020204030204" pitchFamily="34" charset="0"/>
                <a:cs typeface="Calibri" panose="020F0502020204030204" pitchFamily="34" charset="0"/>
              </a:rPr>
              <a:t>States.Note</a:t>
            </a:r>
            <a:r>
              <a:rPr lang="en-IN" sz="900" i="1" dirty="0">
                <a:effectLst/>
                <a:latin typeface="Calibri" panose="020F0502020204030204" pitchFamily="34" charset="0"/>
                <a:ea typeface="Calibri" panose="020F0502020204030204" pitchFamily="34" charset="0"/>
                <a:cs typeface="Calibri" panose="020F0502020204030204" pitchFamily="34" charset="0"/>
              </a:rPr>
              <a:t>: These projections incorporate mixed-data sampling (MIDAS) techniques for selected countries to take advantage of higher-frequency data such as container throughput and financial risk indices</a:t>
            </a:r>
            <a:endParaRPr lang="en-IN" sz="9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4" name="Table 3">
            <a:extLst>
              <a:ext uri="{FF2B5EF4-FFF2-40B4-BE49-F238E27FC236}">
                <a16:creationId xmlns:a16="http://schemas.microsoft.com/office/drawing/2014/main" id="{71558199-0189-1F81-9F03-CE414D8C1087}"/>
              </a:ext>
            </a:extLst>
          </p:cNvPr>
          <p:cNvGraphicFramePr>
            <a:graphicFrameLocks noGrp="1"/>
          </p:cNvGraphicFramePr>
          <p:nvPr>
            <p:extLst>
              <p:ext uri="{D42A27DB-BD31-4B8C-83A1-F6EECF244321}">
                <p14:modId xmlns:p14="http://schemas.microsoft.com/office/powerpoint/2010/main" val="3606772474"/>
              </p:ext>
            </p:extLst>
          </p:nvPr>
        </p:nvGraphicFramePr>
        <p:xfrm>
          <a:off x="776908" y="275563"/>
          <a:ext cx="9697278" cy="6080778"/>
        </p:xfrm>
        <a:graphic>
          <a:graphicData uri="http://schemas.openxmlformats.org/drawingml/2006/table">
            <a:tbl>
              <a:tblPr firstRow="1" firstCol="1" bandRow="1"/>
              <a:tblGrid>
                <a:gridCol w="2434017">
                  <a:extLst>
                    <a:ext uri="{9D8B030D-6E8A-4147-A177-3AD203B41FA5}">
                      <a16:colId xmlns:a16="http://schemas.microsoft.com/office/drawing/2014/main" val="1640470123"/>
                    </a:ext>
                  </a:extLst>
                </a:gridCol>
                <a:gridCol w="915423">
                  <a:extLst>
                    <a:ext uri="{9D8B030D-6E8A-4147-A177-3AD203B41FA5}">
                      <a16:colId xmlns:a16="http://schemas.microsoft.com/office/drawing/2014/main" val="2333845208"/>
                    </a:ext>
                  </a:extLst>
                </a:gridCol>
                <a:gridCol w="1084156">
                  <a:extLst>
                    <a:ext uri="{9D8B030D-6E8A-4147-A177-3AD203B41FA5}">
                      <a16:colId xmlns:a16="http://schemas.microsoft.com/office/drawing/2014/main" val="1826769597"/>
                    </a:ext>
                  </a:extLst>
                </a:gridCol>
                <a:gridCol w="1316890">
                  <a:extLst>
                    <a:ext uri="{9D8B030D-6E8A-4147-A177-3AD203B41FA5}">
                      <a16:colId xmlns:a16="http://schemas.microsoft.com/office/drawing/2014/main" val="1731943830"/>
                    </a:ext>
                  </a:extLst>
                </a:gridCol>
                <a:gridCol w="1314951">
                  <a:extLst>
                    <a:ext uri="{9D8B030D-6E8A-4147-A177-3AD203B41FA5}">
                      <a16:colId xmlns:a16="http://schemas.microsoft.com/office/drawing/2014/main" val="793181698"/>
                    </a:ext>
                  </a:extLst>
                </a:gridCol>
                <a:gridCol w="1314951">
                  <a:extLst>
                    <a:ext uri="{9D8B030D-6E8A-4147-A177-3AD203B41FA5}">
                      <a16:colId xmlns:a16="http://schemas.microsoft.com/office/drawing/2014/main" val="2975025801"/>
                    </a:ext>
                  </a:extLst>
                </a:gridCol>
                <a:gridCol w="1316890">
                  <a:extLst>
                    <a:ext uri="{9D8B030D-6E8A-4147-A177-3AD203B41FA5}">
                      <a16:colId xmlns:a16="http://schemas.microsoft.com/office/drawing/2014/main" val="1571256029"/>
                    </a:ext>
                  </a:extLst>
                </a:gridCol>
              </a:tblGrid>
              <a:tr h="219221">
                <a:tc>
                  <a:txBody>
                    <a:bodyPr/>
                    <a:lstStyle/>
                    <a:p>
                      <a:pPr algn="ctr">
                        <a:lnSpc>
                          <a:spcPct val="107000"/>
                        </a:lnSpc>
                        <a:spcAft>
                          <a:spcPts val="800"/>
                        </a:spcAft>
                      </a:pPr>
                      <a:r>
                        <a:rPr lang="en-IN" sz="1400" b="1" dirty="0">
                          <a:solidFill>
                            <a:srgbClr val="000000"/>
                          </a:solidFill>
                          <a:effectLst/>
                          <a:latin typeface="Cambria" panose="02040503050406030204" pitchFamily="18" charset="0"/>
                          <a:ea typeface="Cambria" panose="02040503050406030204" pitchFamily="18" charset="0"/>
                          <a:cs typeface="Calibri" panose="020F0502020204030204" pitchFamily="34" charset="0"/>
                        </a:rPr>
                        <a:t>Particulars </a:t>
                      </a:r>
                      <a:endParaRPr lang="en-IN" sz="1400" dirty="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E6E6"/>
                    </a:solidFill>
                  </a:tcPr>
                </a:tc>
                <a:tc>
                  <a:txBody>
                    <a:bodyPr/>
                    <a:lstStyle/>
                    <a:p>
                      <a:pPr algn="ctr">
                        <a:lnSpc>
                          <a:spcPct val="107000"/>
                        </a:lnSpc>
                        <a:spcAft>
                          <a:spcPts val="800"/>
                        </a:spcAft>
                      </a:pPr>
                      <a:r>
                        <a:rPr lang="en-IN" sz="1400" b="1">
                          <a:solidFill>
                            <a:srgbClr val="000000"/>
                          </a:solidFill>
                          <a:effectLst/>
                          <a:latin typeface="Cambria" panose="02040503050406030204" pitchFamily="18" charset="0"/>
                          <a:ea typeface="Cambria" panose="02040503050406030204" pitchFamily="18" charset="0"/>
                          <a:cs typeface="Calibri" panose="020F0502020204030204" pitchFamily="34" charset="0"/>
                        </a:rPr>
                        <a:t>2018</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E6E6"/>
                    </a:solidFill>
                  </a:tcPr>
                </a:tc>
                <a:tc>
                  <a:txBody>
                    <a:bodyPr/>
                    <a:lstStyle/>
                    <a:p>
                      <a:pPr algn="ctr">
                        <a:lnSpc>
                          <a:spcPct val="107000"/>
                        </a:lnSpc>
                        <a:spcAft>
                          <a:spcPts val="800"/>
                        </a:spcAft>
                      </a:pPr>
                      <a:r>
                        <a:rPr lang="en-IN" sz="1400" b="1">
                          <a:solidFill>
                            <a:srgbClr val="000000"/>
                          </a:solidFill>
                          <a:effectLst/>
                          <a:latin typeface="Cambria" panose="02040503050406030204" pitchFamily="18" charset="0"/>
                          <a:ea typeface="Cambria" panose="02040503050406030204" pitchFamily="18" charset="0"/>
                          <a:cs typeface="Calibri" panose="020F0502020204030204" pitchFamily="34" charset="0"/>
                        </a:rPr>
                        <a:t>2019</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E6E6"/>
                    </a:solidFill>
                  </a:tcPr>
                </a:tc>
                <a:tc>
                  <a:txBody>
                    <a:bodyPr/>
                    <a:lstStyle/>
                    <a:p>
                      <a:pPr algn="ctr">
                        <a:lnSpc>
                          <a:spcPct val="107000"/>
                        </a:lnSpc>
                        <a:spcAft>
                          <a:spcPts val="800"/>
                        </a:spcAft>
                      </a:pPr>
                      <a:r>
                        <a:rPr lang="en-IN" sz="1400" b="1">
                          <a:solidFill>
                            <a:srgbClr val="000000"/>
                          </a:solidFill>
                          <a:effectLst/>
                          <a:latin typeface="Cambria" panose="02040503050406030204" pitchFamily="18" charset="0"/>
                          <a:ea typeface="Cambria" panose="02040503050406030204" pitchFamily="18" charset="0"/>
                          <a:cs typeface="Calibri" panose="020F0502020204030204" pitchFamily="34" charset="0"/>
                        </a:rPr>
                        <a:t>2020</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E6E6"/>
                    </a:solidFill>
                  </a:tcPr>
                </a:tc>
                <a:tc>
                  <a:txBody>
                    <a:bodyPr/>
                    <a:lstStyle/>
                    <a:p>
                      <a:pPr algn="ctr">
                        <a:lnSpc>
                          <a:spcPct val="107000"/>
                        </a:lnSpc>
                        <a:spcAft>
                          <a:spcPts val="800"/>
                        </a:spcAft>
                      </a:pPr>
                      <a:r>
                        <a:rPr lang="en-IN" sz="1400" b="1">
                          <a:solidFill>
                            <a:srgbClr val="000000"/>
                          </a:solidFill>
                          <a:effectLst/>
                          <a:latin typeface="Cambria" panose="02040503050406030204" pitchFamily="18" charset="0"/>
                          <a:ea typeface="Cambria" panose="02040503050406030204" pitchFamily="18" charset="0"/>
                          <a:cs typeface="Calibri" panose="020F0502020204030204" pitchFamily="34" charset="0"/>
                        </a:rPr>
                        <a:t>2021</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E6E6"/>
                    </a:solidFill>
                  </a:tcPr>
                </a:tc>
                <a:tc>
                  <a:txBody>
                    <a:bodyPr/>
                    <a:lstStyle/>
                    <a:p>
                      <a:pPr algn="ctr">
                        <a:lnSpc>
                          <a:spcPct val="107000"/>
                        </a:lnSpc>
                        <a:spcAft>
                          <a:spcPts val="800"/>
                        </a:spcAft>
                      </a:pPr>
                      <a:r>
                        <a:rPr lang="en-IN" sz="1400" b="1">
                          <a:solidFill>
                            <a:srgbClr val="000000"/>
                          </a:solidFill>
                          <a:effectLst/>
                          <a:latin typeface="Cambria" panose="02040503050406030204" pitchFamily="18" charset="0"/>
                          <a:ea typeface="Cambria" panose="02040503050406030204" pitchFamily="18" charset="0"/>
                          <a:cs typeface="Calibri" panose="020F0502020204030204" pitchFamily="34" charset="0"/>
                        </a:rPr>
                        <a:t>2022P</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E6E6"/>
                    </a:solidFill>
                  </a:tcPr>
                </a:tc>
                <a:tc>
                  <a:txBody>
                    <a:bodyPr/>
                    <a:lstStyle/>
                    <a:p>
                      <a:pPr algn="ctr">
                        <a:lnSpc>
                          <a:spcPct val="107000"/>
                        </a:lnSpc>
                        <a:spcAft>
                          <a:spcPts val="800"/>
                        </a:spcAft>
                      </a:pPr>
                      <a:r>
                        <a:rPr lang="en-IN" sz="1400" b="1">
                          <a:solidFill>
                            <a:srgbClr val="000000"/>
                          </a:solidFill>
                          <a:effectLst/>
                          <a:latin typeface="Cambria" panose="02040503050406030204" pitchFamily="18" charset="0"/>
                          <a:ea typeface="Cambria" panose="02040503050406030204" pitchFamily="18" charset="0"/>
                          <a:cs typeface="Calibri" panose="020F0502020204030204" pitchFamily="34" charset="0"/>
                        </a:rPr>
                        <a:t>2023P</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E6E6"/>
                    </a:solidFill>
                  </a:tcPr>
                </a:tc>
                <a:extLst>
                  <a:ext uri="{0D108BD9-81ED-4DB2-BD59-A6C34878D82A}">
                    <a16:rowId xmlns:a16="http://schemas.microsoft.com/office/drawing/2014/main" val="3040106756"/>
                  </a:ext>
                </a:extLst>
              </a:tr>
              <a:tr h="448584">
                <a:tc>
                  <a:txBody>
                    <a:bodyPr/>
                    <a:lstStyle/>
                    <a:p>
                      <a:pPr>
                        <a:lnSpc>
                          <a:spcPct val="107000"/>
                        </a:lnSpc>
                        <a:spcAft>
                          <a:spcPts val="800"/>
                        </a:spcAft>
                      </a:pPr>
                      <a:r>
                        <a:rPr lang="en-IN" sz="1400" b="1">
                          <a:effectLst/>
                          <a:latin typeface="Cambria" panose="02040503050406030204" pitchFamily="18" charset="0"/>
                          <a:ea typeface="Cambria" panose="02040503050406030204" pitchFamily="18" charset="0"/>
                          <a:cs typeface="Calibri" panose="020F0502020204030204" pitchFamily="34" charset="0"/>
                        </a:rPr>
                        <a:t>Volume of world merchandise trade </a:t>
                      </a:r>
                      <a:r>
                        <a:rPr lang="en-IN" sz="1400" b="1" baseline="30000">
                          <a:effectLst/>
                          <a:latin typeface="Cambria" panose="02040503050406030204" pitchFamily="18" charset="0"/>
                          <a:ea typeface="Cambria" panose="02040503050406030204" pitchFamily="18" charset="0"/>
                          <a:cs typeface="Calibri" panose="020F0502020204030204" pitchFamily="34" charset="0"/>
                        </a:rPr>
                        <a:t>b</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IN" sz="1400" b="1" dirty="0">
                          <a:effectLst/>
                          <a:latin typeface="Cambria" panose="02040503050406030204" pitchFamily="18" charset="0"/>
                          <a:ea typeface="Cambria" panose="02040503050406030204" pitchFamily="18" charset="0"/>
                          <a:cs typeface="Calibri" panose="020F0502020204030204" pitchFamily="34" charset="0"/>
                        </a:rPr>
                        <a:t>3.2</a:t>
                      </a:r>
                      <a:endParaRPr lang="en-IN" sz="1400" dirty="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IN" sz="1400" b="1">
                          <a:effectLst/>
                          <a:latin typeface="Cambria" panose="02040503050406030204" pitchFamily="18" charset="0"/>
                          <a:ea typeface="Cambria" panose="02040503050406030204" pitchFamily="18" charset="0"/>
                          <a:cs typeface="Calibri" panose="020F0502020204030204" pitchFamily="34" charset="0"/>
                        </a:rPr>
                        <a:t>0.5</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IN" sz="1400" b="1">
                          <a:effectLst/>
                          <a:latin typeface="Cambria" panose="02040503050406030204" pitchFamily="18" charset="0"/>
                          <a:ea typeface="Cambria" panose="02040503050406030204" pitchFamily="18" charset="0"/>
                          <a:cs typeface="Calibri" panose="020F0502020204030204" pitchFamily="34" charset="0"/>
                        </a:rPr>
                        <a:t>-5.2</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IN" sz="1400" b="1">
                          <a:effectLst/>
                          <a:latin typeface="Cambria" panose="02040503050406030204" pitchFamily="18" charset="0"/>
                          <a:ea typeface="Cambria" panose="02040503050406030204" pitchFamily="18" charset="0"/>
                          <a:cs typeface="Calibri" panose="020F0502020204030204" pitchFamily="34" charset="0"/>
                        </a:rPr>
                        <a:t>9.7</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IN" sz="1400" b="1">
                          <a:effectLst/>
                          <a:latin typeface="Cambria" panose="02040503050406030204" pitchFamily="18" charset="0"/>
                          <a:ea typeface="Cambria" panose="02040503050406030204" pitchFamily="18" charset="0"/>
                          <a:cs typeface="Calibri" panose="020F0502020204030204" pitchFamily="34" charset="0"/>
                        </a:rPr>
                        <a:t>3.5</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IN" sz="1400" b="1">
                          <a:effectLst/>
                          <a:latin typeface="Cambria" panose="02040503050406030204" pitchFamily="18" charset="0"/>
                          <a:ea typeface="Cambria" panose="02040503050406030204" pitchFamily="18" charset="0"/>
                          <a:cs typeface="Calibri" panose="020F0502020204030204" pitchFamily="34" charset="0"/>
                        </a:rPr>
                        <a:t>1</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05583403"/>
                  </a:ext>
                </a:extLst>
              </a:tr>
              <a:tr h="215843">
                <a:tc gridSpan="7">
                  <a:txBody>
                    <a:bodyPr/>
                    <a:lstStyle/>
                    <a:p>
                      <a:pPr algn="ctr">
                        <a:lnSpc>
                          <a:spcPct val="107000"/>
                        </a:lnSpc>
                        <a:spcAft>
                          <a:spcPts val="800"/>
                        </a:spcAft>
                      </a:pPr>
                      <a:r>
                        <a:rPr lang="en-IN" sz="1400" b="1">
                          <a:solidFill>
                            <a:srgbClr val="000000"/>
                          </a:solidFill>
                          <a:effectLst/>
                          <a:latin typeface="Cambria" panose="02040503050406030204" pitchFamily="18" charset="0"/>
                          <a:ea typeface="Cambria" panose="02040503050406030204" pitchFamily="18" charset="0"/>
                          <a:cs typeface="Calibri" panose="020F0502020204030204" pitchFamily="34" charset="0"/>
                        </a:rPr>
                        <a:t>Exports</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E6E6"/>
                    </a:solidFill>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extLst>
                  <a:ext uri="{0D108BD9-81ED-4DB2-BD59-A6C34878D82A}">
                    <a16:rowId xmlns:a16="http://schemas.microsoft.com/office/drawing/2014/main" val="3966782547"/>
                  </a:ext>
                </a:extLst>
              </a:tr>
              <a:tr h="215843">
                <a:tc>
                  <a:txBody>
                    <a:bodyPr/>
                    <a:lstStyle/>
                    <a:p>
                      <a:pPr>
                        <a:lnSpc>
                          <a:spcPct val="107000"/>
                        </a:lnSpc>
                        <a:spcAft>
                          <a:spcPts val="800"/>
                        </a:spcAft>
                      </a:pPr>
                      <a:r>
                        <a:rPr lang="en-IN" sz="1400">
                          <a:effectLst/>
                          <a:latin typeface="Cambria" panose="02040503050406030204" pitchFamily="18" charset="0"/>
                          <a:ea typeface="Cambria" panose="02040503050406030204" pitchFamily="18" charset="0"/>
                          <a:cs typeface="Calibri" panose="020F0502020204030204" pitchFamily="34" charset="0"/>
                        </a:rPr>
                        <a:t>North America</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IN" sz="1400" b="1">
                          <a:effectLst/>
                          <a:latin typeface="Cambria" panose="02040503050406030204" pitchFamily="18" charset="0"/>
                          <a:ea typeface="Cambria" panose="02040503050406030204" pitchFamily="18" charset="0"/>
                          <a:cs typeface="Calibri" panose="020F0502020204030204" pitchFamily="34" charset="0"/>
                        </a:rPr>
                        <a:t>3.9</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IN" sz="1400" b="1">
                          <a:effectLst/>
                          <a:latin typeface="Cambria" panose="02040503050406030204" pitchFamily="18" charset="0"/>
                          <a:ea typeface="Cambria" panose="02040503050406030204" pitchFamily="18" charset="0"/>
                          <a:cs typeface="Calibri" panose="020F0502020204030204" pitchFamily="34" charset="0"/>
                        </a:rPr>
                        <a:t>0.4</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IN" sz="1400" b="1">
                          <a:effectLst/>
                          <a:latin typeface="Cambria" panose="02040503050406030204" pitchFamily="18" charset="0"/>
                          <a:ea typeface="Cambria" panose="02040503050406030204" pitchFamily="18" charset="0"/>
                          <a:cs typeface="Calibri" panose="020F0502020204030204" pitchFamily="34" charset="0"/>
                        </a:rPr>
                        <a:t>-8.9</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IN" sz="1400" b="1">
                          <a:effectLst/>
                          <a:latin typeface="Cambria" panose="02040503050406030204" pitchFamily="18" charset="0"/>
                          <a:ea typeface="Cambria" panose="02040503050406030204" pitchFamily="18" charset="0"/>
                          <a:cs typeface="Calibri" panose="020F0502020204030204" pitchFamily="34" charset="0"/>
                        </a:rPr>
                        <a:t>6.5</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IN" sz="1400" b="1">
                          <a:effectLst/>
                          <a:latin typeface="Cambria" panose="02040503050406030204" pitchFamily="18" charset="0"/>
                          <a:ea typeface="Cambria" panose="02040503050406030204" pitchFamily="18" charset="0"/>
                          <a:cs typeface="Calibri" panose="020F0502020204030204" pitchFamily="34" charset="0"/>
                        </a:rPr>
                        <a:t>3.4</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IN" sz="1400" b="1">
                          <a:effectLst/>
                          <a:latin typeface="Cambria" panose="02040503050406030204" pitchFamily="18" charset="0"/>
                          <a:ea typeface="Cambria" panose="02040503050406030204" pitchFamily="18" charset="0"/>
                          <a:cs typeface="Calibri" panose="020F0502020204030204" pitchFamily="34" charset="0"/>
                        </a:rPr>
                        <a:t>1.4</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11037798"/>
                  </a:ext>
                </a:extLst>
              </a:tr>
              <a:tr h="215843">
                <a:tc>
                  <a:txBody>
                    <a:bodyPr/>
                    <a:lstStyle/>
                    <a:p>
                      <a:pPr>
                        <a:lnSpc>
                          <a:spcPct val="107000"/>
                        </a:lnSpc>
                        <a:spcAft>
                          <a:spcPts val="800"/>
                        </a:spcAft>
                      </a:pPr>
                      <a:r>
                        <a:rPr lang="en-IN" sz="1400">
                          <a:effectLst/>
                          <a:latin typeface="Cambria" panose="02040503050406030204" pitchFamily="18" charset="0"/>
                          <a:ea typeface="Cambria" panose="02040503050406030204" pitchFamily="18" charset="0"/>
                          <a:cs typeface="Calibri" panose="020F0502020204030204" pitchFamily="34" charset="0"/>
                        </a:rPr>
                        <a:t>South America</a:t>
                      </a:r>
                      <a:r>
                        <a:rPr lang="en-IN" sz="1400" baseline="30000">
                          <a:effectLst/>
                          <a:latin typeface="Cambria" panose="02040503050406030204" pitchFamily="18" charset="0"/>
                          <a:ea typeface="Cambria" panose="02040503050406030204" pitchFamily="18" charset="0"/>
                          <a:cs typeface="Calibri" panose="020F0502020204030204" pitchFamily="34" charset="0"/>
                        </a:rPr>
                        <a:t>c</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IN" sz="1400" b="1">
                          <a:effectLst/>
                          <a:latin typeface="Cambria" panose="02040503050406030204" pitchFamily="18" charset="0"/>
                          <a:ea typeface="Cambria" panose="02040503050406030204" pitchFamily="18" charset="0"/>
                          <a:cs typeface="Calibri" panose="020F0502020204030204" pitchFamily="34" charset="0"/>
                        </a:rPr>
                        <a:t>-0.6</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IN" sz="1400" b="1">
                          <a:effectLst/>
                          <a:latin typeface="Cambria" panose="02040503050406030204" pitchFamily="18" charset="0"/>
                          <a:ea typeface="Cambria" panose="02040503050406030204" pitchFamily="18" charset="0"/>
                          <a:cs typeface="Calibri" panose="020F0502020204030204" pitchFamily="34" charset="0"/>
                        </a:rPr>
                        <a:t>-1.3</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IN" sz="1400" b="1">
                          <a:effectLst/>
                          <a:latin typeface="Cambria" panose="02040503050406030204" pitchFamily="18" charset="0"/>
                          <a:ea typeface="Cambria" panose="02040503050406030204" pitchFamily="18" charset="0"/>
                          <a:cs typeface="Calibri" panose="020F0502020204030204" pitchFamily="34" charset="0"/>
                        </a:rPr>
                        <a:t>-4.9</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IN" sz="1400" b="1">
                          <a:effectLst/>
                          <a:latin typeface="Cambria" panose="02040503050406030204" pitchFamily="18" charset="0"/>
                          <a:ea typeface="Cambria" panose="02040503050406030204" pitchFamily="18" charset="0"/>
                          <a:cs typeface="Calibri" panose="020F0502020204030204" pitchFamily="34" charset="0"/>
                        </a:rPr>
                        <a:t>5.6</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IN" sz="1400" b="1">
                          <a:effectLst/>
                          <a:latin typeface="Cambria" panose="02040503050406030204" pitchFamily="18" charset="0"/>
                          <a:ea typeface="Cambria" panose="02040503050406030204" pitchFamily="18" charset="0"/>
                          <a:cs typeface="Calibri" panose="020F0502020204030204" pitchFamily="34" charset="0"/>
                        </a:rPr>
                        <a:t>1.6</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IN" sz="1400" b="1">
                          <a:effectLst/>
                          <a:latin typeface="Cambria" panose="02040503050406030204" pitchFamily="18" charset="0"/>
                          <a:ea typeface="Cambria" panose="02040503050406030204" pitchFamily="18" charset="0"/>
                          <a:cs typeface="Calibri" panose="020F0502020204030204" pitchFamily="34" charset="0"/>
                        </a:rPr>
                        <a:t>0.3</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24717864"/>
                  </a:ext>
                </a:extLst>
              </a:tr>
              <a:tr h="215843">
                <a:tc>
                  <a:txBody>
                    <a:bodyPr/>
                    <a:lstStyle/>
                    <a:p>
                      <a:pPr>
                        <a:lnSpc>
                          <a:spcPct val="107000"/>
                        </a:lnSpc>
                        <a:spcAft>
                          <a:spcPts val="800"/>
                        </a:spcAft>
                      </a:pPr>
                      <a:r>
                        <a:rPr lang="en-IN" sz="1400">
                          <a:effectLst/>
                          <a:latin typeface="Cambria" panose="02040503050406030204" pitchFamily="18" charset="0"/>
                          <a:ea typeface="Cambria" panose="02040503050406030204" pitchFamily="18" charset="0"/>
                          <a:cs typeface="Calibri" panose="020F0502020204030204" pitchFamily="34" charset="0"/>
                        </a:rPr>
                        <a:t>Europe </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IN" sz="1400" b="1">
                          <a:effectLst/>
                          <a:latin typeface="Cambria" panose="02040503050406030204" pitchFamily="18" charset="0"/>
                          <a:ea typeface="Cambria" panose="02040503050406030204" pitchFamily="18" charset="0"/>
                          <a:cs typeface="Calibri" panose="020F0502020204030204" pitchFamily="34" charset="0"/>
                        </a:rPr>
                        <a:t>1.8</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IN" sz="1400" b="1">
                          <a:effectLst/>
                          <a:latin typeface="Cambria" panose="02040503050406030204" pitchFamily="18" charset="0"/>
                          <a:ea typeface="Cambria" panose="02040503050406030204" pitchFamily="18" charset="0"/>
                          <a:cs typeface="Calibri" panose="020F0502020204030204" pitchFamily="34" charset="0"/>
                        </a:rPr>
                        <a:t>0.6</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IN" sz="1400" b="1">
                          <a:effectLst/>
                          <a:latin typeface="Cambria" panose="02040503050406030204" pitchFamily="18" charset="0"/>
                          <a:ea typeface="Cambria" panose="02040503050406030204" pitchFamily="18" charset="0"/>
                          <a:cs typeface="Calibri" panose="020F0502020204030204" pitchFamily="34" charset="0"/>
                        </a:rPr>
                        <a:t>-7.8</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IN" sz="1400" b="1">
                          <a:effectLst/>
                          <a:latin typeface="Cambria" panose="02040503050406030204" pitchFamily="18" charset="0"/>
                          <a:ea typeface="Cambria" panose="02040503050406030204" pitchFamily="18" charset="0"/>
                          <a:cs typeface="Calibri" panose="020F0502020204030204" pitchFamily="34" charset="0"/>
                        </a:rPr>
                        <a:t>7.9</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IN" sz="1400" b="1">
                          <a:effectLst/>
                          <a:latin typeface="Cambria" panose="02040503050406030204" pitchFamily="18" charset="0"/>
                          <a:ea typeface="Cambria" panose="02040503050406030204" pitchFamily="18" charset="0"/>
                          <a:cs typeface="Calibri" panose="020F0502020204030204" pitchFamily="34" charset="0"/>
                        </a:rPr>
                        <a:t>1.8</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IN" sz="1400" b="1">
                          <a:effectLst/>
                          <a:latin typeface="Cambria" panose="02040503050406030204" pitchFamily="18" charset="0"/>
                          <a:ea typeface="Cambria" panose="02040503050406030204" pitchFamily="18" charset="0"/>
                          <a:cs typeface="Calibri" panose="020F0502020204030204" pitchFamily="34" charset="0"/>
                        </a:rPr>
                        <a:t>0.8</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01101072"/>
                  </a:ext>
                </a:extLst>
              </a:tr>
              <a:tr h="215843">
                <a:tc>
                  <a:txBody>
                    <a:bodyPr/>
                    <a:lstStyle/>
                    <a:p>
                      <a:pPr>
                        <a:lnSpc>
                          <a:spcPct val="107000"/>
                        </a:lnSpc>
                        <a:spcAft>
                          <a:spcPts val="800"/>
                        </a:spcAft>
                      </a:pPr>
                      <a:r>
                        <a:rPr lang="en-IN" sz="1400">
                          <a:effectLst/>
                          <a:latin typeface="Cambria" panose="02040503050406030204" pitchFamily="18" charset="0"/>
                          <a:ea typeface="Cambria" panose="02040503050406030204" pitchFamily="18" charset="0"/>
                          <a:cs typeface="Calibri" panose="020F0502020204030204" pitchFamily="34" charset="0"/>
                        </a:rPr>
                        <a:t>CIS</a:t>
                      </a:r>
                      <a:r>
                        <a:rPr lang="en-IN" sz="1400" baseline="30000">
                          <a:effectLst/>
                          <a:latin typeface="Cambria" panose="02040503050406030204" pitchFamily="18" charset="0"/>
                          <a:ea typeface="Cambria" panose="02040503050406030204" pitchFamily="18" charset="0"/>
                          <a:cs typeface="Calibri" panose="020F0502020204030204" pitchFamily="34" charset="0"/>
                        </a:rPr>
                        <a:t>d</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IN" sz="1400" b="1">
                          <a:effectLst/>
                          <a:latin typeface="Cambria" panose="02040503050406030204" pitchFamily="18" charset="0"/>
                          <a:ea typeface="Cambria" panose="02040503050406030204" pitchFamily="18" charset="0"/>
                          <a:cs typeface="Calibri" panose="020F0502020204030204" pitchFamily="34" charset="0"/>
                        </a:rPr>
                        <a:t>4.1</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IN" sz="1400" b="1">
                          <a:effectLst/>
                          <a:latin typeface="Cambria" panose="02040503050406030204" pitchFamily="18" charset="0"/>
                          <a:ea typeface="Cambria" panose="02040503050406030204" pitchFamily="18" charset="0"/>
                          <a:cs typeface="Calibri" panose="020F0502020204030204" pitchFamily="34" charset="0"/>
                        </a:rPr>
                        <a:t>-0.1</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IN" sz="1400" b="1">
                          <a:effectLst/>
                          <a:latin typeface="Cambria" panose="02040503050406030204" pitchFamily="18" charset="0"/>
                          <a:ea typeface="Cambria" panose="02040503050406030204" pitchFamily="18" charset="0"/>
                          <a:cs typeface="Calibri" panose="020F0502020204030204" pitchFamily="34" charset="0"/>
                        </a:rPr>
                        <a:t>-1.7</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IN" sz="1400" b="1">
                          <a:effectLst/>
                          <a:latin typeface="Cambria" panose="02040503050406030204" pitchFamily="18" charset="0"/>
                          <a:ea typeface="Cambria" panose="02040503050406030204" pitchFamily="18" charset="0"/>
                          <a:cs typeface="Calibri" panose="020F0502020204030204" pitchFamily="34" charset="0"/>
                        </a:rPr>
                        <a:t>0.5</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IN" sz="1400" b="1" dirty="0">
                          <a:effectLst/>
                          <a:latin typeface="Cambria" panose="02040503050406030204" pitchFamily="18" charset="0"/>
                          <a:ea typeface="Cambria" panose="02040503050406030204" pitchFamily="18" charset="0"/>
                          <a:cs typeface="Calibri" panose="020F0502020204030204" pitchFamily="34" charset="0"/>
                        </a:rPr>
                        <a:t>-5.8</a:t>
                      </a:r>
                      <a:endParaRPr lang="en-IN" sz="1400" dirty="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IN" sz="1400" b="1">
                          <a:effectLst/>
                          <a:latin typeface="Cambria" panose="02040503050406030204" pitchFamily="18" charset="0"/>
                          <a:ea typeface="Cambria" panose="02040503050406030204" pitchFamily="18" charset="0"/>
                          <a:cs typeface="Calibri" panose="020F0502020204030204" pitchFamily="34" charset="0"/>
                        </a:rPr>
                        <a:t>3.3</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56672002"/>
                  </a:ext>
                </a:extLst>
              </a:tr>
              <a:tr h="215843">
                <a:tc>
                  <a:txBody>
                    <a:bodyPr/>
                    <a:lstStyle/>
                    <a:p>
                      <a:pPr>
                        <a:lnSpc>
                          <a:spcPct val="107000"/>
                        </a:lnSpc>
                        <a:spcAft>
                          <a:spcPts val="800"/>
                        </a:spcAft>
                      </a:pPr>
                      <a:r>
                        <a:rPr lang="en-IN" sz="1400">
                          <a:effectLst/>
                          <a:latin typeface="Cambria" panose="02040503050406030204" pitchFamily="18" charset="0"/>
                          <a:ea typeface="Cambria" panose="02040503050406030204" pitchFamily="18" charset="0"/>
                          <a:cs typeface="Calibri" panose="020F0502020204030204" pitchFamily="34" charset="0"/>
                        </a:rPr>
                        <a:t>Africa</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IN" sz="1400" b="1">
                          <a:effectLst/>
                          <a:latin typeface="Cambria" panose="02040503050406030204" pitchFamily="18" charset="0"/>
                          <a:ea typeface="Cambria" panose="02040503050406030204" pitchFamily="18" charset="0"/>
                          <a:cs typeface="Calibri" panose="020F0502020204030204" pitchFamily="34" charset="0"/>
                        </a:rPr>
                        <a:t>3.2</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IN" sz="1400" b="1">
                          <a:effectLst/>
                          <a:latin typeface="Cambria" panose="02040503050406030204" pitchFamily="18" charset="0"/>
                          <a:ea typeface="Cambria" panose="02040503050406030204" pitchFamily="18" charset="0"/>
                          <a:cs typeface="Calibri" panose="020F0502020204030204" pitchFamily="34" charset="0"/>
                        </a:rPr>
                        <a:t>-0.4</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IN" sz="1400" b="1">
                          <a:effectLst/>
                          <a:latin typeface="Cambria" panose="02040503050406030204" pitchFamily="18" charset="0"/>
                          <a:ea typeface="Cambria" panose="02040503050406030204" pitchFamily="18" charset="0"/>
                          <a:cs typeface="Calibri" panose="020F0502020204030204" pitchFamily="34" charset="0"/>
                        </a:rPr>
                        <a:t>-8.1</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IN" sz="1400" b="1">
                          <a:effectLst/>
                          <a:latin typeface="Cambria" panose="02040503050406030204" pitchFamily="18" charset="0"/>
                          <a:ea typeface="Cambria" panose="02040503050406030204" pitchFamily="18" charset="0"/>
                          <a:cs typeface="Calibri" panose="020F0502020204030204" pitchFamily="34" charset="0"/>
                        </a:rPr>
                        <a:t>5.2</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IN" sz="1400" b="1" dirty="0">
                          <a:effectLst/>
                          <a:latin typeface="Cambria" panose="02040503050406030204" pitchFamily="18" charset="0"/>
                          <a:ea typeface="Cambria" panose="02040503050406030204" pitchFamily="18" charset="0"/>
                          <a:cs typeface="Calibri" panose="020F0502020204030204" pitchFamily="34" charset="0"/>
                        </a:rPr>
                        <a:t>6</a:t>
                      </a:r>
                      <a:endParaRPr lang="en-IN" sz="1400" dirty="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IN" sz="1400" b="1">
                          <a:effectLst/>
                          <a:latin typeface="Cambria" panose="02040503050406030204" pitchFamily="18" charset="0"/>
                          <a:ea typeface="Cambria" panose="02040503050406030204" pitchFamily="18" charset="0"/>
                          <a:cs typeface="Calibri" panose="020F0502020204030204" pitchFamily="34" charset="0"/>
                        </a:rPr>
                        <a:t>-1</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68813866"/>
                  </a:ext>
                </a:extLst>
              </a:tr>
              <a:tr h="215843">
                <a:tc>
                  <a:txBody>
                    <a:bodyPr/>
                    <a:lstStyle/>
                    <a:p>
                      <a:pPr>
                        <a:lnSpc>
                          <a:spcPct val="107000"/>
                        </a:lnSpc>
                        <a:spcAft>
                          <a:spcPts val="800"/>
                        </a:spcAft>
                      </a:pPr>
                      <a:r>
                        <a:rPr lang="en-IN" sz="1400">
                          <a:effectLst/>
                          <a:latin typeface="Cambria" panose="02040503050406030204" pitchFamily="18" charset="0"/>
                          <a:ea typeface="Cambria" panose="02040503050406030204" pitchFamily="18" charset="0"/>
                          <a:cs typeface="Calibri" panose="020F0502020204030204" pitchFamily="34" charset="0"/>
                        </a:rPr>
                        <a:t>Middle East</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IN" sz="1400" b="1">
                          <a:effectLst/>
                          <a:latin typeface="Cambria" panose="02040503050406030204" pitchFamily="18" charset="0"/>
                          <a:ea typeface="Cambria" panose="02040503050406030204" pitchFamily="18" charset="0"/>
                          <a:cs typeface="Calibri" panose="020F0502020204030204" pitchFamily="34" charset="0"/>
                        </a:rPr>
                        <a:t>4.8</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IN" sz="1400" b="1">
                          <a:effectLst/>
                          <a:latin typeface="Cambria" panose="02040503050406030204" pitchFamily="18" charset="0"/>
                          <a:ea typeface="Cambria" panose="02040503050406030204" pitchFamily="18" charset="0"/>
                          <a:cs typeface="Calibri" panose="020F0502020204030204" pitchFamily="34" charset="0"/>
                        </a:rPr>
                        <a:t>-1.3</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IN" sz="1400" b="1">
                          <a:effectLst/>
                          <a:latin typeface="Cambria" panose="02040503050406030204" pitchFamily="18" charset="0"/>
                          <a:ea typeface="Cambria" panose="02040503050406030204" pitchFamily="18" charset="0"/>
                          <a:cs typeface="Calibri" panose="020F0502020204030204" pitchFamily="34" charset="0"/>
                        </a:rPr>
                        <a:t>-8.9</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IN" sz="1400" b="1">
                          <a:effectLst/>
                          <a:latin typeface="Cambria" panose="02040503050406030204" pitchFamily="18" charset="0"/>
                          <a:ea typeface="Cambria" panose="02040503050406030204" pitchFamily="18" charset="0"/>
                          <a:cs typeface="Calibri" panose="020F0502020204030204" pitchFamily="34" charset="0"/>
                        </a:rPr>
                        <a:t>1.4</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IN" sz="1400" b="1" dirty="0">
                          <a:effectLst/>
                          <a:latin typeface="Cambria" panose="02040503050406030204" pitchFamily="18" charset="0"/>
                          <a:ea typeface="Cambria" panose="02040503050406030204" pitchFamily="18" charset="0"/>
                          <a:cs typeface="Calibri" panose="020F0502020204030204" pitchFamily="34" charset="0"/>
                        </a:rPr>
                        <a:t>14.6</a:t>
                      </a:r>
                      <a:endParaRPr lang="en-IN" sz="1400" dirty="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IN" sz="1400" b="1">
                          <a:effectLst/>
                          <a:latin typeface="Cambria" panose="02040503050406030204" pitchFamily="18" charset="0"/>
                          <a:ea typeface="Cambria" panose="02040503050406030204" pitchFamily="18" charset="0"/>
                          <a:cs typeface="Calibri" panose="020F0502020204030204" pitchFamily="34" charset="0"/>
                        </a:rPr>
                        <a:t>-1.5</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58879321"/>
                  </a:ext>
                </a:extLst>
              </a:tr>
              <a:tr h="215843">
                <a:tc>
                  <a:txBody>
                    <a:bodyPr/>
                    <a:lstStyle/>
                    <a:p>
                      <a:pPr>
                        <a:lnSpc>
                          <a:spcPct val="107000"/>
                        </a:lnSpc>
                        <a:spcAft>
                          <a:spcPts val="800"/>
                        </a:spcAft>
                      </a:pPr>
                      <a:r>
                        <a:rPr lang="en-IN" sz="1400">
                          <a:effectLst/>
                          <a:latin typeface="Cambria" panose="02040503050406030204" pitchFamily="18" charset="0"/>
                          <a:ea typeface="Cambria" panose="02040503050406030204" pitchFamily="18" charset="0"/>
                          <a:cs typeface="Calibri" panose="020F0502020204030204" pitchFamily="34" charset="0"/>
                        </a:rPr>
                        <a:t>Asia</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IN" sz="1400" b="1">
                          <a:effectLst/>
                          <a:latin typeface="Cambria" panose="02040503050406030204" pitchFamily="18" charset="0"/>
                          <a:ea typeface="Cambria" panose="02040503050406030204" pitchFamily="18" charset="0"/>
                          <a:cs typeface="Calibri" panose="020F0502020204030204" pitchFamily="34" charset="0"/>
                        </a:rPr>
                        <a:t>3.7</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IN" sz="1400" b="1">
                          <a:effectLst/>
                          <a:latin typeface="Cambria" panose="02040503050406030204" pitchFamily="18" charset="0"/>
                          <a:ea typeface="Cambria" panose="02040503050406030204" pitchFamily="18" charset="0"/>
                          <a:cs typeface="Calibri" panose="020F0502020204030204" pitchFamily="34" charset="0"/>
                        </a:rPr>
                        <a:t>0.9</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IN" sz="1400" b="1">
                          <a:effectLst/>
                          <a:latin typeface="Cambria" panose="02040503050406030204" pitchFamily="18" charset="0"/>
                          <a:ea typeface="Cambria" panose="02040503050406030204" pitchFamily="18" charset="0"/>
                          <a:cs typeface="Calibri" panose="020F0502020204030204" pitchFamily="34" charset="0"/>
                        </a:rPr>
                        <a:t>0.5</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IN" sz="1400" b="1">
                          <a:effectLst/>
                          <a:latin typeface="Cambria" panose="02040503050406030204" pitchFamily="18" charset="0"/>
                          <a:ea typeface="Cambria" panose="02040503050406030204" pitchFamily="18" charset="0"/>
                          <a:cs typeface="Calibri" panose="020F0502020204030204" pitchFamily="34" charset="0"/>
                        </a:rPr>
                        <a:t>13.3</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IN" sz="1400" b="1">
                          <a:effectLst/>
                          <a:latin typeface="Cambria" panose="02040503050406030204" pitchFamily="18" charset="0"/>
                          <a:ea typeface="Cambria" panose="02040503050406030204" pitchFamily="18" charset="0"/>
                          <a:cs typeface="Calibri" panose="020F0502020204030204" pitchFamily="34" charset="0"/>
                        </a:rPr>
                        <a:t>2.9</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IN" sz="1400" b="1">
                          <a:effectLst/>
                          <a:latin typeface="Cambria" panose="02040503050406030204" pitchFamily="18" charset="0"/>
                          <a:ea typeface="Cambria" panose="02040503050406030204" pitchFamily="18" charset="0"/>
                          <a:cs typeface="Calibri" panose="020F0502020204030204" pitchFamily="34" charset="0"/>
                        </a:rPr>
                        <a:t>1.1</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84833682"/>
                  </a:ext>
                </a:extLst>
              </a:tr>
              <a:tr h="215843">
                <a:tc gridSpan="7">
                  <a:txBody>
                    <a:bodyPr/>
                    <a:lstStyle/>
                    <a:p>
                      <a:pPr algn="ctr">
                        <a:lnSpc>
                          <a:spcPct val="107000"/>
                        </a:lnSpc>
                        <a:spcAft>
                          <a:spcPts val="800"/>
                        </a:spcAft>
                      </a:pPr>
                      <a:r>
                        <a:rPr lang="en-IN" sz="1400" b="1">
                          <a:solidFill>
                            <a:srgbClr val="000000"/>
                          </a:solidFill>
                          <a:effectLst/>
                          <a:latin typeface="Cambria" panose="02040503050406030204" pitchFamily="18" charset="0"/>
                          <a:ea typeface="Cambria" panose="02040503050406030204" pitchFamily="18" charset="0"/>
                          <a:cs typeface="Calibri" panose="020F0502020204030204" pitchFamily="34" charset="0"/>
                        </a:rPr>
                        <a:t>Imports</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extLst>
                  <a:ext uri="{0D108BD9-81ED-4DB2-BD59-A6C34878D82A}">
                    <a16:rowId xmlns:a16="http://schemas.microsoft.com/office/drawing/2014/main" val="2054235262"/>
                  </a:ext>
                </a:extLst>
              </a:tr>
              <a:tr h="215843">
                <a:tc>
                  <a:txBody>
                    <a:bodyPr/>
                    <a:lstStyle/>
                    <a:p>
                      <a:pPr>
                        <a:lnSpc>
                          <a:spcPct val="107000"/>
                        </a:lnSpc>
                        <a:spcAft>
                          <a:spcPts val="800"/>
                        </a:spcAft>
                      </a:pPr>
                      <a:r>
                        <a:rPr lang="en-IN" sz="1400">
                          <a:effectLst/>
                          <a:latin typeface="Cambria" panose="02040503050406030204" pitchFamily="18" charset="0"/>
                          <a:ea typeface="Cambria" panose="02040503050406030204" pitchFamily="18" charset="0"/>
                          <a:cs typeface="Calibri" panose="020F0502020204030204" pitchFamily="34" charset="0"/>
                        </a:rPr>
                        <a:t>North America</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IN" sz="1400" b="1">
                          <a:effectLst/>
                          <a:latin typeface="Cambria" panose="02040503050406030204" pitchFamily="18" charset="0"/>
                          <a:ea typeface="Cambria" panose="02040503050406030204" pitchFamily="18" charset="0"/>
                          <a:cs typeface="Calibri" panose="020F0502020204030204" pitchFamily="34" charset="0"/>
                        </a:rPr>
                        <a:t>5.1</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IN" sz="1400" b="1">
                          <a:effectLst/>
                          <a:latin typeface="Cambria" panose="02040503050406030204" pitchFamily="18" charset="0"/>
                          <a:ea typeface="Cambria" panose="02040503050406030204" pitchFamily="18" charset="0"/>
                          <a:cs typeface="Calibri" panose="020F0502020204030204" pitchFamily="34" charset="0"/>
                        </a:rPr>
                        <a:t>-0.6</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IN" sz="1400" b="1">
                          <a:effectLst/>
                          <a:latin typeface="Cambria" panose="02040503050406030204" pitchFamily="18" charset="0"/>
                          <a:ea typeface="Cambria" panose="02040503050406030204" pitchFamily="18" charset="0"/>
                          <a:cs typeface="Calibri" panose="020F0502020204030204" pitchFamily="34" charset="0"/>
                        </a:rPr>
                        <a:t>-5.9</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IN" sz="1400" b="1">
                          <a:effectLst/>
                          <a:latin typeface="Cambria" panose="02040503050406030204" pitchFamily="18" charset="0"/>
                          <a:ea typeface="Cambria" panose="02040503050406030204" pitchFamily="18" charset="0"/>
                          <a:cs typeface="Calibri" panose="020F0502020204030204" pitchFamily="34" charset="0"/>
                        </a:rPr>
                        <a:t>12.3</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IN" sz="1400" b="1">
                          <a:effectLst/>
                          <a:latin typeface="Cambria" panose="02040503050406030204" pitchFamily="18" charset="0"/>
                          <a:ea typeface="Cambria" panose="02040503050406030204" pitchFamily="18" charset="0"/>
                          <a:cs typeface="Calibri" panose="020F0502020204030204" pitchFamily="34" charset="0"/>
                        </a:rPr>
                        <a:t>8.5</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IN" sz="1400" b="1">
                          <a:effectLst/>
                          <a:latin typeface="Cambria" panose="02040503050406030204" pitchFamily="18" charset="0"/>
                          <a:ea typeface="Cambria" panose="02040503050406030204" pitchFamily="18" charset="0"/>
                          <a:cs typeface="Calibri" panose="020F0502020204030204" pitchFamily="34" charset="0"/>
                        </a:rPr>
                        <a:t>0.8</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45087736"/>
                  </a:ext>
                </a:extLst>
              </a:tr>
              <a:tr h="215843">
                <a:tc>
                  <a:txBody>
                    <a:bodyPr/>
                    <a:lstStyle/>
                    <a:p>
                      <a:pPr>
                        <a:lnSpc>
                          <a:spcPct val="107000"/>
                        </a:lnSpc>
                        <a:spcAft>
                          <a:spcPts val="800"/>
                        </a:spcAft>
                      </a:pPr>
                      <a:r>
                        <a:rPr lang="en-IN" sz="1400">
                          <a:effectLst/>
                          <a:latin typeface="Cambria" panose="02040503050406030204" pitchFamily="18" charset="0"/>
                          <a:ea typeface="Cambria" panose="02040503050406030204" pitchFamily="18" charset="0"/>
                          <a:cs typeface="Calibri" panose="020F0502020204030204" pitchFamily="34" charset="0"/>
                        </a:rPr>
                        <a:t>South America</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IN" sz="1400" b="1">
                          <a:effectLst/>
                          <a:latin typeface="Cambria" panose="02040503050406030204" pitchFamily="18" charset="0"/>
                          <a:ea typeface="Cambria" panose="02040503050406030204" pitchFamily="18" charset="0"/>
                          <a:cs typeface="Calibri" panose="020F0502020204030204" pitchFamily="34" charset="0"/>
                        </a:rPr>
                        <a:t>4.6</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IN" sz="1400" b="1">
                          <a:effectLst/>
                          <a:latin typeface="Cambria" panose="02040503050406030204" pitchFamily="18" charset="0"/>
                          <a:ea typeface="Cambria" panose="02040503050406030204" pitchFamily="18" charset="0"/>
                          <a:cs typeface="Calibri" panose="020F0502020204030204" pitchFamily="34" charset="0"/>
                        </a:rPr>
                        <a:t>-1.8</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IN" sz="1400" b="1">
                          <a:effectLst/>
                          <a:latin typeface="Cambria" panose="02040503050406030204" pitchFamily="18" charset="0"/>
                          <a:ea typeface="Cambria" panose="02040503050406030204" pitchFamily="18" charset="0"/>
                          <a:cs typeface="Calibri" panose="020F0502020204030204" pitchFamily="34" charset="0"/>
                        </a:rPr>
                        <a:t>-10.7</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IN" sz="1400" b="1">
                          <a:effectLst/>
                          <a:latin typeface="Cambria" panose="02040503050406030204" pitchFamily="18" charset="0"/>
                          <a:ea typeface="Cambria" panose="02040503050406030204" pitchFamily="18" charset="0"/>
                          <a:cs typeface="Calibri" panose="020F0502020204030204" pitchFamily="34" charset="0"/>
                        </a:rPr>
                        <a:t>25.4</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IN" sz="1400" b="1">
                          <a:effectLst/>
                          <a:latin typeface="Cambria" panose="02040503050406030204" pitchFamily="18" charset="0"/>
                          <a:ea typeface="Cambria" panose="02040503050406030204" pitchFamily="18" charset="0"/>
                          <a:cs typeface="Calibri" panose="020F0502020204030204" pitchFamily="34" charset="0"/>
                        </a:rPr>
                        <a:t>5.9</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IN" sz="1400" b="1">
                          <a:effectLst/>
                          <a:latin typeface="Cambria" panose="02040503050406030204" pitchFamily="18" charset="0"/>
                          <a:ea typeface="Cambria" panose="02040503050406030204" pitchFamily="18" charset="0"/>
                          <a:cs typeface="Calibri" panose="020F0502020204030204" pitchFamily="34" charset="0"/>
                        </a:rPr>
                        <a:t>-1</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97534980"/>
                  </a:ext>
                </a:extLst>
              </a:tr>
              <a:tr h="215843">
                <a:tc>
                  <a:txBody>
                    <a:bodyPr/>
                    <a:lstStyle/>
                    <a:p>
                      <a:pPr>
                        <a:lnSpc>
                          <a:spcPct val="107000"/>
                        </a:lnSpc>
                        <a:spcAft>
                          <a:spcPts val="800"/>
                        </a:spcAft>
                      </a:pPr>
                      <a:r>
                        <a:rPr lang="en-IN" sz="1400">
                          <a:effectLst/>
                          <a:latin typeface="Cambria" panose="02040503050406030204" pitchFamily="18" charset="0"/>
                          <a:ea typeface="Cambria" panose="02040503050406030204" pitchFamily="18" charset="0"/>
                          <a:cs typeface="Calibri" panose="020F0502020204030204" pitchFamily="34" charset="0"/>
                        </a:rPr>
                        <a:t>Europe </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IN" sz="1400" b="1">
                          <a:effectLst/>
                          <a:latin typeface="Cambria" panose="02040503050406030204" pitchFamily="18" charset="0"/>
                          <a:ea typeface="Cambria" panose="02040503050406030204" pitchFamily="18" charset="0"/>
                          <a:cs typeface="Calibri" panose="020F0502020204030204" pitchFamily="34" charset="0"/>
                        </a:rPr>
                        <a:t>1.9</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IN" sz="1400" b="1">
                          <a:effectLst/>
                          <a:latin typeface="Cambria" panose="02040503050406030204" pitchFamily="18" charset="0"/>
                          <a:ea typeface="Cambria" panose="02040503050406030204" pitchFamily="18" charset="0"/>
                          <a:cs typeface="Calibri" panose="020F0502020204030204" pitchFamily="34" charset="0"/>
                        </a:rPr>
                        <a:t>0.3</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IN" sz="1400" b="1">
                          <a:effectLst/>
                          <a:latin typeface="Cambria" panose="02040503050406030204" pitchFamily="18" charset="0"/>
                          <a:ea typeface="Cambria" panose="02040503050406030204" pitchFamily="18" charset="0"/>
                          <a:cs typeface="Calibri" panose="020F0502020204030204" pitchFamily="34" charset="0"/>
                        </a:rPr>
                        <a:t>-7.3</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IN" sz="1400" b="1">
                          <a:effectLst/>
                          <a:latin typeface="Cambria" panose="02040503050406030204" pitchFamily="18" charset="0"/>
                          <a:ea typeface="Cambria" panose="02040503050406030204" pitchFamily="18" charset="0"/>
                          <a:cs typeface="Calibri" panose="020F0502020204030204" pitchFamily="34" charset="0"/>
                        </a:rPr>
                        <a:t>8.3</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IN" sz="1400" b="1">
                          <a:effectLst/>
                          <a:latin typeface="Cambria" panose="02040503050406030204" pitchFamily="18" charset="0"/>
                          <a:ea typeface="Cambria" panose="02040503050406030204" pitchFamily="18" charset="0"/>
                          <a:cs typeface="Calibri" panose="020F0502020204030204" pitchFamily="34" charset="0"/>
                        </a:rPr>
                        <a:t>5.4</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IN" sz="1400" b="1">
                          <a:effectLst/>
                          <a:latin typeface="Cambria" panose="02040503050406030204" pitchFamily="18" charset="0"/>
                          <a:ea typeface="Cambria" panose="02040503050406030204" pitchFamily="18" charset="0"/>
                          <a:cs typeface="Calibri" panose="020F0502020204030204" pitchFamily="34" charset="0"/>
                        </a:rPr>
                        <a:t>-0.7</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69625976"/>
                  </a:ext>
                </a:extLst>
              </a:tr>
              <a:tr h="215843">
                <a:tc>
                  <a:txBody>
                    <a:bodyPr/>
                    <a:lstStyle/>
                    <a:p>
                      <a:pPr>
                        <a:lnSpc>
                          <a:spcPct val="107000"/>
                        </a:lnSpc>
                        <a:spcAft>
                          <a:spcPts val="800"/>
                        </a:spcAft>
                      </a:pPr>
                      <a:r>
                        <a:rPr lang="en-IN" sz="1400">
                          <a:effectLst/>
                          <a:latin typeface="Cambria" panose="02040503050406030204" pitchFamily="18" charset="0"/>
                          <a:ea typeface="Cambria" panose="02040503050406030204" pitchFamily="18" charset="0"/>
                          <a:cs typeface="Calibri" panose="020F0502020204030204" pitchFamily="34" charset="0"/>
                        </a:rPr>
                        <a:t>CIS</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IN" sz="1400" b="1">
                          <a:effectLst/>
                          <a:latin typeface="Cambria" panose="02040503050406030204" pitchFamily="18" charset="0"/>
                          <a:ea typeface="Cambria" panose="02040503050406030204" pitchFamily="18" charset="0"/>
                          <a:cs typeface="Calibri" panose="020F0502020204030204" pitchFamily="34" charset="0"/>
                        </a:rPr>
                        <a:t>4</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IN" sz="1400" b="1">
                          <a:effectLst/>
                          <a:latin typeface="Cambria" panose="02040503050406030204" pitchFamily="18" charset="0"/>
                          <a:ea typeface="Cambria" panose="02040503050406030204" pitchFamily="18" charset="0"/>
                          <a:cs typeface="Calibri" panose="020F0502020204030204" pitchFamily="34" charset="0"/>
                        </a:rPr>
                        <a:t>8.3</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IN" sz="1400" b="1">
                          <a:effectLst/>
                          <a:latin typeface="Cambria" panose="02040503050406030204" pitchFamily="18" charset="0"/>
                          <a:ea typeface="Cambria" panose="02040503050406030204" pitchFamily="18" charset="0"/>
                          <a:cs typeface="Calibri" panose="020F0502020204030204" pitchFamily="34" charset="0"/>
                        </a:rPr>
                        <a:t>-5.5</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IN" sz="1400" b="1">
                          <a:effectLst/>
                          <a:latin typeface="Cambria" panose="02040503050406030204" pitchFamily="18" charset="0"/>
                          <a:ea typeface="Cambria" panose="02040503050406030204" pitchFamily="18" charset="0"/>
                          <a:cs typeface="Calibri" panose="020F0502020204030204" pitchFamily="34" charset="0"/>
                        </a:rPr>
                        <a:t>9.1</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IN" sz="1400" b="1">
                          <a:effectLst/>
                          <a:latin typeface="Cambria" panose="02040503050406030204" pitchFamily="18" charset="0"/>
                          <a:ea typeface="Cambria" panose="02040503050406030204" pitchFamily="18" charset="0"/>
                          <a:cs typeface="Calibri" panose="020F0502020204030204" pitchFamily="34" charset="0"/>
                        </a:rPr>
                        <a:t>-24.7</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IN" sz="1400" b="1" dirty="0">
                          <a:effectLst/>
                          <a:latin typeface="Cambria" panose="02040503050406030204" pitchFamily="18" charset="0"/>
                          <a:ea typeface="Cambria" panose="02040503050406030204" pitchFamily="18" charset="0"/>
                          <a:cs typeface="Calibri" panose="020F0502020204030204" pitchFamily="34" charset="0"/>
                        </a:rPr>
                        <a:t>9.4</a:t>
                      </a:r>
                      <a:endParaRPr lang="en-IN" sz="1400" dirty="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65821314"/>
                  </a:ext>
                </a:extLst>
              </a:tr>
              <a:tr h="215843">
                <a:tc>
                  <a:txBody>
                    <a:bodyPr/>
                    <a:lstStyle/>
                    <a:p>
                      <a:pPr>
                        <a:lnSpc>
                          <a:spcPct val="107000"/>
                        </a:lnSpc>
                        <a:spcAft>
                          <a:spcPts val="800"/>
                        </a:spcAft>
                      </a:pPr>
                      <a:r>
                        <a:rPr lang="en-IN" sz="1400">
                          <a:solidFill>
                            <a:srgbClr val="000000"/>
                          </a:solidFill>
                          <a:effectLst/>
                          <a:latin typeface="Cambria" panose="02040503050406030204" pitchFamily="18" charset="0"/>
                          <a:ea typeface="Cambria" panose="02040503050406030204" pitchFamily="18" charset="0"/>
                          <a:cs typeface="Calibri" panose="020F0502020204030204" pitchFamily="34" charset="0"/>
                        </a:rPr>
                        <a:t>Africa</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800"/>
                        </a:spcAft>
                      </a:pPr>
                      <a:r>
                        <a:rPr lang="en-IN" sz="1400" b="1">
                          <a:effectLst/>
                          <a:latin typeface="Cambria" panose="02040503050406030204" pitchFamily="18" charset="0"/>
                          <a:ea typeface="Cambria" panose="02040503050406030204" pitchFamily="18" charset="0"/>
                          <a:cs typeface="Calibri" panose="020F0502020204030204" pitchFamily="34" charset="0"/>
                        </a:rPr>
                        <a:t>5.5</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IN" sz="1400" b="1">
                          <a:effectLst/>
                          <a:latin typeface="Cambria" panose="02040503050406030204" pitchFamily="18" charset="0"/>
                          <a:ea typeface="Cambria" panose="02040503050406030204" pitchFamily="18" charset="0"/>
                          <a:cs typeface="Calibri" panose="020F0502020204030204" pitchFamily="34" charset="0"/>
                        </a:rPr>
                        <a:t>3.1</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IN" sz="1400" b="1">
                          <a:effectLst/>
                          <a:latin typeface="Cambria" panose="02040503050406030204" pitchFamily="18" charset="0"/>
                          <a:ea typeface="Cambria" panose="02040503050406030204" pitchFamily="18" charset="0"/>
                          <a:cs typeface="Calibri" panose="020F0502020204030204" pitchFamily="34" charset="0"/>
                        </a:rPr>
                        <a:t>-14.7</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IN" sz="1400" b="1">
                          <a:effectLst/>
                          <a:latin typeface="Cambria" panose="02040503050406030204" pitchFamily="18" charset="0"/>
                          <a:ea typeface="Cambria" panose="02040503050406030204" pitchFamily="18" charset="0"/>
                          <a:cs typeface="Calibri" panose="020F0502020204030204" pitchFamily="34" charset="0"/>
                        </a:rPr>
                        <a:t>7.7</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IN" sz="1400" b="1">
                          <a:effectLst/>
                          <a:latin typeface="Cambria" panose="02040503050406030204" pitchFamily="18" charset="0"/>
                          <a:ea typeface="Cambria" panose="02040503050406030204" pitchFamily="18" charset="0"/>
                          <a:cs typeface="Calibri" panose="020F0502020204030204" pitchFamily="34" charset="0"/>
                        </a:rPr>
                        <a:t>7.2</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IN" sz="1400" b="1">
                          <a:effectLst/>
                          <a:latin typeface="Cambria" panose="02040503050406030204" pitchFamily="18" charset="0"/>
                          <a:ea typeface="Cambria" panose="02040503050406030204" pitchFamily="18" charset="0"/>
                          <a:cs typeface="Calibri" panose="020F0502020204030204" pitchFamily="34" charset="0"/>
                        </a:rPr>
                        <a:t>5.7</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68906971"/>
                  </a:ext>
                </a:extLst>
              </a:tr>
              <a:tr h="215843">
                <a:tc>
                  <a:txBody>
                    <a:bodyPr/>
                    <a:lstStyle/>
                    <a:p>
                      <a:pPr>
                        <a:lnSpc>
                          <a:spcPct val="107000"/>
                        </a:lnSpc>
                        <a:spcAft>
                          <a:spcPts val="800"/>
                        </a:spcAft>
                      </a:pPr>
                      <a:r>
                        <a:rPr lang="en-IN" sz="1400">
                          <a:solidFill>
                            <a:srgbClr val="000000"/>
                          </a:solidFill>
                          <a:effectLst/>
                          <a:latin typeface="Cambria" panose="02040503050406030204" pitchFamily="18" charset="0"/>
                          <a:ea typeface="Cambria" panose="02040503050406030204" pitchFamily="18" charset="0"/>
                          <a:cs typeface="Calibri" panose="020F0502020204030204" pitchFamily="34" charset="0"/>
                        </a:rPr>
                        <a:t>Middle East</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800"/>
                        </a:spcAft>
                      </a:pPr>
                      <a:r>
                        <a:rPr lang="en-IN" sz="1400" b="1">
                          <a:effectLst/>
                          <a:latin typeface="Cambria" panose="02040503050406030204" pitchFamily="18" charset="0"/>
                          <a:ea typeface="Cambria" panose="02040503050406030204" pitchFamily="18" charset="0"/>
                          <a:cs typeface="Calibri" panose="020F0502020204030204" pitchFamily="34" charset="0"/>
                        </a:rPr>
                        <a:t>-4.4</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IN" sz="1400" b="1">
                          <a:effectLst/>
                          <a:latin typeface="Cambria" panose="02040503050406030204" pitchFamily="18" charset="0"/>
                          <a:ea typeface="Cambria" panose="02040503050406030204" pitchFamily="18" charset="0"/>
                          <a:cs typeface="Calibri" panose="020F0502020204030204" pitchFamily="34" charset="0"/>
                        </a:rPr>
                        <a:t>11.2</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IN" sz="1400" b="1">
                          <a:effectLst/>
                          <a:latin typeface="Cambria" panose="02040503050406030204" pitchFamily="18" charset="0"/>
                          <a:ea typeface="Cambria" panose="02040503050406030204" pitchFamily="18" charset="0"/>
                          <a:cs typeface="Calibri" panose="020F0502020204030204" pitchFamily="34" charset="0"/>
                        </a:rPr>
                        <a:t>-10.1</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IN" sz="1400" b="1">
                          <a:effectLst/>
                          <a:latin typeface="Cambria" panose="02040503050406030204" pitchFamily="18" charset="0"/>
                          <a:ea typeface="Cambria" panose="02040503050406030204" pitchFamily="18" charset="0"/>
                          <a:cs typeface="Calibri" panose="020F0502020204030204" pitchFamily="34" charset="0"/>
                        </a:rPr>
                        <a:t>8.4</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IN" sz="1400" b="1">
                          <a:effectLst/>
                          <a:latin typeface="Cambria" panose="02040503050406030204" pitchFamily="18" charset="0"/>
                          <a:ea typeface="Cambria" panose="02040503050406030204" pitchFamily="18" charset="0"/>
                          <a:cs typeface="Calibri" panose="020F0502020204030204" pitchFamily="34" charset="0"/>
                        </a:rPr>
                        <a:t>11.1</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IN" sz="1400" b="1">
                          <a:effectLst/>
                          <a:latin typeface="Cambria" panose="02040503050406030204" pitchFamily="18" charset="0"/>
                          <a:ea typeface="Cambria" panose="02040503050406030204" pitchFamily="18" charset="0"/>
                          <a:cs typeface="Calibri" panose="020F0502020204030204" pitchFamily="34" charset="0"/>
                        </a:rPr>
                        <a:t>5.7</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05514628"/>
                  </a:ext>
                </a:extLst>
              </a:tr>
              <a:tr h="215843">
                <a:tc>
                  <a:txBody>
                    <a:bodyPr/>
                    <a:lstStyle/>
                    <a:p>
                      <a:pPr>
                        <a:lnSpc>
                          <a:spcPct val="107000"/>
                        </a:lnSpc>
                        <a:spcAft>
                          <a:spcPts val="800"/>
                        </a:spcAft>
                      </a:pPr>
                      <a:r>
                        <a:rPr lang="en-IN" sz="1400">
                          <a:solidFill>
                            <a:srgbClr val="000000"/>
                          </a:solidFill>
                          <a:effectLst/>
                          <a:latin typeface="Cambria" panose="02040503050406030204" pitchFamily="18" charset="0"/>
                          <a:ea typeface="Cambria" panose="02040503050406030204" pitchFamily="18" charset="0"/>
                          <a:cs typeface="Calibri" panose="020F0502020204030204" pitchFamily="34" charset="0"/>
                        </a:rPr>
                        <a:t>Asia</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800"/>
                        </a:spcAft>
                      </a:pPr>
                      <a:r>
                        <a:rPr lang="en-IN" sz="1400" b="1">
                          <a:effectLst/>
                          <a:latin typeface="Cambria" panose="02040503050406030204" pitchFamily="18" charset="0"/>
                          <a:ea typeface="Cambria" panose="02040503050406030204" pitchFamily="18" charset="0"/>
                          <a:cs typeface="Calibri" panose="020F0502020204030204" pitchFamily="34" charset="0"/>
                        </a:rPr>
                        <a:t>5</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IN" sz="1400" b="1">
                          <a:effectLst/>
                          <a:latin typeface="Cambria" panose="02040503050406030204" pitchFamily="18" charset="0"/>
                          <a:ea typeface="Cambria" panose="02040503050406030204" pitchFamily="18" charset="0"/>
                          <a:cs typeface="Calibri" panose="020F0502020204030204" pitchFamily="34" charset="0"/>
                        </a:rPr>
                        <a:t>-0.4</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IN" sz="1400" b="1">
                          <a:effectLst/>
                          <a:latin typeface="Cambria" panose="02040503050406030204" pitchFamily="18" charset="0"/>
                          <a:ea typeface="Cambria" panose="02040503050406030204" pitchFamily="18" charset="0"/>
                          <a:cs typeface="Calibri" panose="020F0502020204030204" pitchFamily="34" charset="0"/>
                        </a:rPr>
                        <a:t>-1</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IN" sz="1400" b="1">
                          <a:effectLst/>
                          <a:latin typeface="Cambria" panose="02040503050406030204" pitchFamily="18" charset="0"/>
                          <a:ea typeface="Cambria" panose="02040503050406030204" pitchFamily="18" charset="0"/>
                          <a:cs typeface="Calibri" panose="020F0502020204030204" pitchFamily="34" charset="0"/>
                        </a:rPr>
                        <a:t>11.1</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IN" sz="1400" b="1">
                          <a:effectLst/>
                          <a:latin typeface="Cambria" panose="02040503050406030204" pitchFamily="18" charset="0"/>
                          <a:ea typeface="Cambria" panose="02040503050406030204" pitchFamily="18" charset="0"/>
                          <a:cs typeface="Calibri" panose="020F0502020204030204" pitchFamily="34" charset="0"/>
                        </a:rPr>
                        <a:t>0.9</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IN" sz="1400" b="1" dirty="0">
                          <a:effectLst/>
                          <a:latin typeface="Cambria" panose="02040503050406030204" pitchFamily="18" charset="0"/>
                          <a:ea typeface="Cambria" panose="02040503050406030204" pitchFamily="18" charset="0"/>
                          <a:cs typeface="Calibri" panose="020F0502020204030204" pitchFamily="34" charset="0"/>
                        </a:rPr>
                        <a:t>2.2</a:t>
                      </a:r>
                      <a:endParaRPr lang="en-IN" sz="1400" dirty="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34577468"/>
                  </a:ext>
                </a:extLst>
              </a:tr>
              <a:tr h="448584">
                <a:tc>
                  <a:txBody>
                    <a:bodyPr/>
                    <a:lstStyle/>
                    <a:p>
                      <a:pPr>
                        <a:lnSpc>
                          <a:spcPct val="107000"/>
                        </a:lnSpc>
                        <a:spcAft>
                          <a:spcPts val="800"/>
                        </a:spcAft>
                      </a:pPr>
                      <a:r>
                        <a:rPr lang="en-IN" sz="1400" b="1">
                          <a:solidFill>
                            <a:srgbClr val="000000"/>
                          </a:solidFill>
                          <a:effectLst/>
                          <a:latin typeface="Cambria" panose="02040503050406030204" pitchFamily="18" charset="0"/>
                          <a:ea typeface="Cambria" panose="02040503050406030204" pitchFamily="18" charset="0"/>
                          <a:cs typeface="Calibri" panose="020F0502020204030204" pitchFamily="34" charset="0"/>
                        </a:rPr>
                        <a:t>Real  GDP at market exchange  price</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lnSpc>
                          <a:spcPct val="107000"/>
                        </a:lnSpc>
                        <a:spcAft>
                          <a:spcPts val="800"/>
                        </a:spcAft>
                      </a:pPr>
                      <a:r>
                        <a:rPr lang="en-IN" sz="1400" b="1">
                          <a:solidFill>
                            <a:srgbClr val="000000"/>
                          </a:solidFill>
                          <a:effectLst/>
                          <a:latin typeface="Cambria" panose="02040503050406030204" pitchFamily="18" charset="0"/>
                          <a:ea typeface="Cambria" panose="02040503050406030204" pitchFamily="18" charset="0"/>
                          <a:cs typeface="Calibri" panose="020F0502020204030204" pitchFamily="34" charset="0"/>
                        </a:rPr>
                        <a:t>3.2</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lnSpc>
                          <a:spcPct val="107000"/>
                        </a:lnSpc>
                        <a:spcAft>
                          <a:spcPts val="800"/>
                        </a:spcAft>
                      </a:pPr>
                      <a:r>
                        <a:rPr lang="en-IN" sz="1400" b="1">
                          <a:solidFill>
                            <a:srgbClr val="000000"/>
                          </a:solidFill>
                          <a:effectLst/>
                          <a:latin typeface="Cambria" panose="02040503050406030204" pitchFamily="18" charset="0"/>
                          <a:ea typeface="Cambria" panose="02040503050406030204" pitchFamily="18" charset="0"/>
                          <a:cs typeface="Calibri" panose="020F0502020204030204" pitchFamily="34" charset="0"/>
                        </a:rPr>
                        <a:t>2.6</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lnSpc>
                          <a:spcPct val="107000"/>
                        </a:lnSpc>
                        <a:spcAft>
                          <a:spcPts val="800"/>
                        </a:spcAft>
                      </a:pPr>
                      <a:r>
                        <a:rPr lang="en-IN" sz="1400" b="1">
                          <a:solidFill>
                            <a:srgbClr val="000000"/>
                          </a:solidFill>
                          <a:effectLst/>
                          <a:latin typeface="Cambria" panose="02040503050406030204" pitchFamily="18" charset="0"/>
                          <a:ea typeface="Cambria" panose="02040503050406030204" pitchFamily="18" charset="0"/>
                          <a:cs typeface="Calibri" panose="020F0502020204030204" pitchFamily="34" charset="0"/>
                        </a:rPr>
                        <a:t>-3.4</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lnSpc>
                          <a:spcPct val="107000"/>
                        </a:lnSpc>
                        <a:spcAft>
                          <a:spcPts val="800"/>
                        </a:spcAft>
                      </a:pPr>
                      <a:r>
                        <a:rPr lang="en-IN" sz="1400" b="1">
                          <a:solidFill>
                            <a:srgbClr val="000000"/>
                          </a:solidFill>
                          <a:effectLst/>
                          <a:latin typeface="Cambria" panose="02040503050406030204" pitchFamily="18" charset="0"/>
                          <a:ea typeface="Cambria" panose="02040503050406030204" pitchFamily="18" charset="0"/>
                          <a:cs typeface="Calibri" panose="020F0502020204030204" pitchFamily="34" charset="0"/>
                        </a:rPr>
                        <a:t>5.8</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lnSpc>
                          <a:spcPct val="107000"/>
                        </a:lnSpc>
                        <a:spcAft>
                          <a:spcPts val="800"/>
                        </a:spcAft>
                      </a:pPr>
                      <a:r>
                        <a:rPr lang="en-IN" sz="1400" b="1">
                          <a:solidFill>
                            <a:srgbClr val="000000"/>
                          </a:solidFill>
                          <a:effectLst/>
                          <a:latin typeface="Cambria" panose="02040503050406030204" pitchFamily="18" charset="0"/>
                          <a:ea typeface="Cambria" panose="02040503050406030204" pitchFamily="18" charset="0"/>
                          <a:cs typeface="Calibri" panose="020F0502020204030204" pitchFamily="34" charset="0"/>
                        </a:rPr>
                        <a:t>2.8</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nSpc>
                          <a:spcPct val="107000"/>
                        </a:lnSpc>
                        <a:spcAft>
                          <a:spcPts val="800"/>
                        </a:spcAft>
                      </a:pPr>
                      <a:r>
                        <a:rPr lang="en-IN" sz="1400" b="1">
                          <a:solidFill>
                            <a:srgbClr val="000000"/>
                          </a:solidFill>
                          <a:effectLst/>
                          <a:latin typeface="Cambria" panose="02040503050406030204" pitchFamily="18" charset="0"/>
                          <a:ea typeface="Cambria" panose="02040503050406030204" pitchFamily="18" charset="0"/>
                          <a:cs typeface="Calibri" panose="020F0502020204030204" pitchFamily="34" charset="0"/>
                        </a:rPr>
                        <a:t>      2.3</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659520142"/>
                  </a:ext>
                </a:extLst>
              </a:tr>
              <a:tr h="215843">
                <a:tc>
                  <a:txBody>
                    <a:bodyPr/>
                    <a:lstStyle/>
                    <a:p>
                      <a:pPr>
                        <a:lnSpc>
                          <a:spcPct val="107000"/>
                        </a:lnSpc>
                        <a:spcAft>
                          <a:spcPts val="800"/>
                        </a:spcAft>
                      </a:pPr>
                      <a:r>
                        <a:rPr lang="en-IN" sz="1400">
                          <a:solidFill>
                            <a:srgbClr val="000000"/>
                          </a:solidFill>
                          <a:effectLst/>
                          <a:latin typeface="Cambria" panose="02040503050406030204" pitchFamily="18" charset="0"/>
                          <a:ea typeface="Cambria" panose="02040503050406030204" pitchFamily="18" charset="0"/>
                          <a:cs typeface="Calibri" panose="020F0502020204030204" pitchFamily="34" charset="0"/>
                        </a:rPr>
                        <a:t>North America</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800"/>
                        </a:spcAft>
                      </a:pPr>
                      <a:r>
                        <a:rPr lang="en-IN" sz="1400" b="1">
                          <a:effectLst/>
                          <a:latin typeface="Cambria" panose="02040503050406030204" pitchFamily="18" charset="0"/>
                          <a:ea typeface="Cambria" panose="02040503050406030204" pitchFamily="18" charset="0"/>
                          <a:cs typeface="Calibri" panose="020F0502020204030204" pitchFamily="34" charset="0"/>
                        </a:rPr>
                        <a:t>2.8</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IN" sz="1400" b="1">
                          <a:effectLst/>
                          <a:latin typeface="Cambria" panose="02040503050406030204" pitchFamily="18" charset="0"/>
                          <a:ea typeface="Cambria" panose="02040503050406030204" pitchFamily="18" charset="0"/>
                          <a:cs typeface="Calibri" panose="020F0502020204030204" pitchFamily="34" charset="0"/>
                        </a:rPr>
                        <a:t>2.1</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IN" sz="1400" b="1">
                          <a:effectLst/>
                          <a:latin typeface="Cambria" panose="02040503050406030204" pitchFamily="18" charset="0"/>
                          <a:ea typeface="Cambria" panose="02040503050406030204" pitchFamily="18" charset="0"/>
                          <a:cs typeface="Calibri" panose="020F0502020204030204" pitchFamily="34" charset="0"/>
                        </a:rPr>
                        <a:t>-3.8</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IN" sz="1400" b="1">
                          <a:effectLst/>
                          <a:latin typeface="Cambria" panose="02040503050406030204" pitchFamily="18" charset="0"/>
                          <a:ea typeface="Cambria" panose="02040503050406030204" pitchFamily="18" charset="0"/>
                          <a:cs typeface="Calibri" panose="020F0502020204030204" pitchFamily="34" charset="0"/>
                        </a:rPr>
                        <a:t>5.5</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IN" sz="1400" b="1">
                          <a:effectLst/>
                          <a:latin typeface="Cambria" panose="02040503050406030204" pitchFamily="18" charset="0"/>
                          <a:ea typeface="Cambria" panose="02040503050406030204" pitchFamily="18" charset="0"/>
                          <a:cs typeface="Calibri" panose="020F0502020204030204" pitchFamily="34" charset="0"/>
                        </a:rPr>
                        <a:t>1.7</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IN" sz="1400" b="1" dirty="0">
                          <a:effectLst/>
                          <a:latin typeface="Cambria" panose="02040503050406030204" pitchFamily="18" charset="0"/>
                          <a:ea typeface="Cambria" panose="02040503050406030204" pitchFamily="18" charset="0"/>
                          <a:cs typeface="Calibri" panose="020F0502020204030204" pitchFamily="34" charset="0"/>
                        </a:rPr>
                        <a:t>1</a:t>
                      </a:r>
                      <a:endParaRPr lang="en-IN" sz="1400" dirty="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21604365"/>
                  </a:ext>
                </a:extLst>
              </a:tr>
              <a:tr h="215843">
                <a:tc>
                  <a:txBody>
                    <a:bodyPr/>
                    <a:lstStyle/>
                    <a:p>
                      <a:pPr>
                        <a:lnSpc>
                          <a:spcPct val="107000"/>
                        </a:lnSpc>
                        <a:spcAft>
                          <a:spcPts val="800"/>
                        </a:spcAft>
                      </a:pPr>
                      <a:r>
                        <a:rPr lang="en-IN" sz="1400">
                          <a:solidFill>
                            <a:srgbClr val="000000"/>
                          </a:solidFill>
                          <a:effectLst/>
                          <a:latin typeface="Cambria" panose="02040503050406030204" pitchFamily="18" charset="0"/>
                          <a:ea typeface="Cambria" panose="02040503050406030204" pitchFamily="18" charset="0"/>
                          <a:cs typeface="Calibri" panose="020F0502020204030204" pitchFamily="34" charset="0"/>
                        </a:rPr>
                        <a:t>South America</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800"/>
                        </a:spcAft>
                      </a:pPr>
                      <a:r>
                        <a:rPr lang="en-IN" sz="1400" b="1">
                          <a:effectLst/>
                          <a:latin typeface="Cambria" panose="02040503050406030204" pitchFamily="18" charset="0"/>
                          <a:ea typeface="Cambria" panose="02040503050406030204" pitchFamily="18" charset="0"/>
                          <a:cs typeface="Calibri" panose="020F0502020204030204" pitchFamily="34" charset="0"/>
                        </a:rPr>
                        <a:t>0.4</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IN" sz="1400" b="1">
                          <a:effectLst/>
                          <a:latin typeface="Cambria" panose="02040503050406030204" pitchFamily="18" charset="0"/>
                          <a:ea typeface="Cambria" panose="02040503050406030204" pitchFamily="18" charset="0"/>
                          <a:cs typeface="Calibri" panose="020F0502020204030204" pitchFamily="34" charset="0"/>
                        </a:rPr>
                        <a:t>-0.6</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IN" sz="1400" b="1">
                          <a:effectLst/>
                          <a:latin typeface="Cambria" panose="02040503050406030204" pitchFamily="18" charset="0"/>
                          <a:ea typeface="Cambria" panose="02040503050406030204" pitchFamily="18" charset="0"/>
                          <a:cs typeface="Calibri" panose="020F0502020204030204" pitchFamily="34" charset="0"/>
                        </a:rPr>
                        <a:t>-6.9</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IN" sz="1400" b="1">
                          <a:effectLst/>
                          <a:latin typeface="Cambria" panose="02040503050406030204" pitchFamily="18" charset="0"/>
                          <a:ea typeface="Cambria" panose="02040503050406030204" pitchFamily="18" charset="0"/>
                          <a:cs typeface="Calibri" panose="020F0502020204030204" pitchFamily="34" charset="0"/>
                        </a:rPr>
                        <a:t>7.2</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IN" sz="1400" b="1">
                          <a:effectLst/>
                          <a:latin typeface="Cambria" panose="02040503050406030204" pitchFamily="18" charset="0"/>
                          <a:ea typeface="Cambria" panose="02040503050406030204" pitchFamily="18" charset="0"/>
                          <a:cs typeface="Calibri" panose="020F0502020204030204" pitchFamily="34" charset="0"/>
                        </a:rPr>
                        <a:t>3.7</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IN" sz="1400" b="1" dirty="0">
                          <a:effectLst/>
                          <a:latin typeface="Cambria" panose="02040503050406030204" pitchFamily="18" charset="0"/>
                          <a:ea typeface="Cambria" panose="02040503050406030204" pitchFamily="18" charset="0"/>
                          <a:cs typeface="Calibri" panose="020F0502020204030204" pitchFamily="34" charset="0"/>
                        </a:rPr>
                        <a:t>1.6</a:t>
                      </a:r>
                      <a:endParaRPr lang="en-IN" sz="1400" dirty="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64708389"/>
                  </a:ext>
                </a:extLst>
              </a:tr>
              <a:tr h="215843">
                <a:tc>
                  <a:txBody>
                    <a:bodyPr/>
                    <a:lstStyle/>
                    <a:p>
                      <a:pPr>
                        <a:lnSpc>
                          <a:spcPct val="107000"/>
                        </a:lnSpc>
                        <a:spcAft>
                          <a:spcPts val="800"/>
                        </a:spcAft>
                      </a:pPr>
                      <a:r>
                        <a:rPr lang="en-IN" sz="1400">
                          <a:solidFill>
                            <a:srgbClr val="000000"/>
                          </a:solidFill>
                          <a:effectLst/>
                          <a:latin typeface="Cambria" panose="02040503050406030204" pitchFamily="18" charset="0"/>
                          <a:ea typeface="Cambria" panose="02040503050406030204" pitchFamily="18" charset="0"/>
                          <a:cs typeface="Calibri" panose="020F0502020204030204" pitchFamily="34" charset="0"/>
                        </a:rPr>
                        <a:t>Europe </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800"/>
                        </a:spcAft>
                      </a:pPr>
                      <a:r>
                        <a:rPr lang="en-IN" sz="1400" b="1">
                          <a:effectLst/>
                          <a:latin typeface="Cambria" panose="02040503050406030204" pitchFamily="18" charset="0"/>
                          <a:ea typeface="Cambria" panose="02040503050406030204" pitchFamily="18" charset="0"/>
                          <a:cs typeface="Calibri" panose="020F0502020204030204" pitchFamily="34" charset="0"/>
                        </a:rPr>
                        <a:t>2.1</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IN" sz="1400" b="1">
                          <a:effectLst/>
                          <a:latin typeface="Cambria" panose="02040503050406030204" pitchFamily="18" charset="0"/>
                          <a:ea typeface="Cambria" panose="02040503050406030204" pitchFamily="18" charset="0"/>
                          <a:cs typeface="Calibri" panose="020F0502020204030204" pitchFamily="34" charset="0"/>
                        </a:rPr>
                        <a:t>1.7</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IN" sz="1400" b="1">
                          <a:effectLst/>
                          <a:latin typeface="Cambria" panose="02040503050406030204" pitchFamily="18" charset="0"/>
                          <a:ea typeface="Cambria" panose="02040503050406030204" pitchFamily="18" charset="0"/>
                          <a:cs typeface="Calibri" panose="020F0502020204030204" pitchFamily="34" charset="0"/>
                        </a:rPr>
                        <a:t>-5.8</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IN" sz="1400" b="1">
                          <a:effectLst/>
                          <a:latin typeface="Cambria" panose="02040503050406030204" pitchFamily="18" charset="0"/>
                          <a:ea typeface="Cambria" panose="02040503050406030204" pitchFamily="18" charset="0"/>
                          <a:cs typeface="Calibri" panose="020F0502020204030204" pitchFamily="34" charset="0"/>
                        </a:rPr>
                        <a:t>5.8</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IN" sz="1400" b="1">
                          <a:effectLst/>
                          <a:latin typeface="Cambria" panose="02040503050406030204" pitchFamily="18" charset="0"/>
                          <a:ea typeface="Cambria" panose="02040503050406030204" pitchFamily="18" charset="0"/>
                          <a:cs typeface="Calibri" panose="020F0502020204030204" pitchFamily="34" charset="0"/>
                        </a:rPr>
                        <a:t>2.7</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IN" sz="1400" b="1">
                          <a:effectLst/>
                          <a:latin typeface="Cambria" panose="02040503050406030204" pitchFamily="18" charset="0"/>
                          <a:ea typeface="Cambria" panose="02040503050406030204" pitchFamily="18" charset="0"/>
                          <a:cs typeface="Calibri" panose="020F0502020204030204" pitchFamily="34" charset="0"/>
                        </a:rPr>
                        <a:t>0.9</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86389116"/>
                  </a:ext>
                </a:extLst>
              </a:tr>
              <a:tr h="215843">
                <a:tc>
                  <a:txBody>
                    <a:bodyPr/>
                    <a:lstStyle/>
                    <a:p>
                      <a:pPr>
                        <a:lnSpc>
                          <a:spcPct val="107000"/>
                        </a:lnSpc>
                        <a:spcAft>
                          <a:spcPts val="800"/>
                        </a:spcAft>
                      </a:pPr>
                      <a:r>
                        <a:rPr lang="en-IN" sz="1400">
                          <a:solidFill>
                            <a:srgbClr val="000000"/>
                          </a:solidFill>
                          <a:effectLst/>
                          <a:latin typeface="Cambria" panose="02040503050406030204" pitchFamily="18" charset="0"/>
                          <a:ea typeface="Cambria" panose="02040503050406030204" pitchFamily="18" charset="0"/>
                          <a:cs typeface="Calibri" panose="020F0502020204030204" pitchFamily="34" charset="0"/>
                        </a:rPr>
                        <a:t>CIS</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800"/>
                        </a:spcAft>
                      </a:pPr>
                      <a:r>
                        <a:rPr lang="en-IN" sz="1400" b="1">
                          <a:effectLst/>
                          <a:latin typeface="Cambria" panose="02040503050406030204" pitchFamily="18" charset="0"/>
                          <a:ea typeface="Cambria" panose="02040503050406030204" pitchFamily="18" charset="0"/>
                          <a:cs typeface="Calibri" panose="020F0502020204030204" pitchFamily="34" charset="0"/>
                        </a:rPr>
                        <a:t>3.1</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IN" sz="1400" b="1">
                          <a:effectLst/>
                          <a:latin typeface="Cambria" panose="02040503050406030204" pitchFamily="18" charset="0"/>
                          <a:ea typeface="Cambria" panose="02040503050406030204" pitchFamily="18" charset="0"/>
                          <a:cs typeface="Calibri" panose="020F0502020204030204" pitchFamily="34" charset="0"/>
                        </a:rPr>
                        <a:t>2.6</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IN" sz="1400" b="1">
                          <a:effectLst/>
                          <a:latin typeface="Cambria" panose="02040503050406030204" pitchFamily="18" charset="0"/>
                          <a:ea typeface="Cambria" panose="02040503050406030204" pitchFamily="18" charset="0"/>
                          <a:cs typeface="Calibri" panose="020F0502020204030204" pitchFamily="34" charset="0"/>
                        </a:rPr>
                        <a:t>-2.5</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IN" sz="1400" b="1">
                          <a:effectLst/>
                          <a:latin typeface="Cambria" panose="02040503050406030204" pitchFamily="18" charset="0"/>
                          <a:ea typeface="Cambria" panose="02040503050406030204" pitchFamily="18" charset="0"/>
                          <a:cs typeface="Calibri" panose="020F0502020204030204" pitchFamily="34" charset="0"/>
                        </a:rPr>
                        <a:t>4.9</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IN" sz="1400" b="1">
                          <a:effectLst/>
                          <a:latin typeface="Cambria" panose="02040503050406030204" pitchFamily="18" charset="0"/>
                          <a:ea typeface="Cambria" panose="02040503050406030204" pitchFamily="18" charset="0"/>
                          <a:cs typeface="Calibri" panose="020F0502020204030204" pitchFamily="34" charset="0"/>
                        </a:rPr>
                        <a:t>-3.2</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IN" sz="1400" b="1">
                          <a:effectLst/>
                          <a:latin typeface="Cambria" panose="02040503050406030204" pitchFamily="18" charset="0"/>
                          <a:ea typeface="Cambria" panose="02040503050406030204" pitchFamily="18" charset="0"/>
                          <a:cs typeface="Calibri" panose="020F0502020204030204" pitchFamily="34" charset="0"/>
                        </a:rPr>
                        <a:t>-2.1</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51904293"/>
                  </a:ext>
                </a:extLst>
              </a:tr>
              <a:tr h="215843">
                <a:tc>
                  <a:txBody>
                    <a:bodyPr/>
                    <a:lstStyle/>
                    <a:p>
                      <a:pPr>
                        <a:lnSpc>
                          <a:spcPct val="107000"/>
                        </a:lnSpc>
                        <a:spcAft>
                          <a:spcPts val="800"/>
                        </a:spcAft>
                      </a:pPr>
                      <a:r>
                        <a:rPr lang="en-IN" sz="1400">
                          <a:solidFill>
                            <a:srgbClr val="000000"/>
                          </a:solidFill>
                          <a:effectLst/>
                          <a:latin typeface="Cambria" panose="02040503050406030204" pitchFamily="18" charset="0"/>
                          <a:ea typeface="Cambria" panose="02040503050406030204" pitchFamily="18" charset="0"/>
                          <a:cs typeface="Calibri" panose="020F0502020204030204" pitchFamily="34" charset="0"/>
                        </a:rPr>
                        <a:t>Africa</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800"/>
                        </a:spcAft>
                      </a:pPr>
                      <a:r>
                        <a:rPr lang="en-IN" sz="1400" b="1">
                          <a:effectLst/>
                          <a:latin typeface="Cambria" panose="02040503050406030204" pitchFamily="18" charset="0"/>
                          <a:ea typeface="Cambria" panose="02040503050406030204" pitchFamily="18" charset="0"/>
                          <a:cs typeface="Calibri" panose="020F0502020204030204" pitchFamily="34" charset="0"/>
                        </a:rPr>
                        <a:t>3.2</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IN" sz="1400" b="1">
                          <a:effectLst/>
                          <a:latin typeface="Cambria" panose="02040503050406030204" pitchFamily="18" charset="0"/>
                          <a:ea typeface="Cambria" panose="02040503050406030204" pitchFamily="18" charset="0"/>
                          <a:cs typeface="Calibri" panose="020F0502020204030204" pitchFamily="34" charset="0"/>
                        </a:rPr>
                        <a:t>3</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IN" sz="1400" b="1">
                          <a:effectLst/>
                          <a:latin typeface="Cambria" panose="02040503050406030204" pitchFamily="18" charset="0"/>
                          <a:ea typeface="Cambria" panose="02040503050406030204" pitchFamily="18" charset="0"/>
                          <a:cs typeface="Calibri" panose="020F0502020204030204" pitchFamily="34" charset="0"/>
                        </a:rPr>
                        <a:t>-2.5</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IN" sz="1400" b="1">
                          <a:effectLst/>
                          <a:latin typeface="Cambria" panose="02040503050406030204" pitchFamily="18" charset="0"/>
                          <a:ea typeface="Cambria" panose="02040503050406030204" pitchFamily="18" charset="0"/>
                          <a:cs typeface="Calibri" panose="020F0502020204030204" pitchFamily="34" charset="0"/>
                        </a:rPr>
                        <a:t>5.1</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IN" sz="1400" b="1">
                          <a:effectLst/>
                          <a:latin typeface="Cambria" panose="02040503050406030204" pitchFamily="18" charset="0"/>
                          <a:ea typeface="Cambria" panose="02040503050406030204" pitchFamily="18" charset="0"/>
                          <a:cs typeface="Calibri" panose="020F0502020204030204" pitchFamily="34" charset="0"/>
                        </a:rPr>
                        <a:t>3.5</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IN" sz="1400" b="1" dirty="0">
                          <a:effectLst/>
                          <a:latin typeface="Cambria" panose="02040503050406030204" pitchFamily="18" charset="0"/>
                          <a:ea typeface="Cambria" panose="02040503050406030204" pitchFamily="18" charset="0"/>
                          <a:cs typeface="Calibri" panose="020F0502020204030204" pitchFamily="34" charset="0"/>
                        </a:rPr>
                        <a:t>3.6</a:t>
                      </a:r>
                      <a:endParaRPr lang="en-IN" sz="1400" dirty="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16718659"/>
                  </a:ext>
                </a:extLst>
              </a:tr>
              <a:tr h="215843">
                <a:tc>
                  <a:txBody>
                    <a:bodyPr/>
                    <a:lstStyle/>
                    <a:p>
                      <a:pPr>
                        <a:lnSpc>
                          <a:spcPct val="107000"/>
                        </a:lnSpc>
                        <a:spcAft>
                          <a:spcPts val="800"/>
                        </a:spcAft>
                      </a:pPr>
                      <a:r>
                        <a:rPr lang="en-IN" sz="1400">
                          <a:solidFill>
                            <a:srgbClr val="000000"/>
                          </a:solidFill>
                          <a:effectLst/>
                          <a:latin typeface="Cambria" panose="02040503050406030204" pitchFamily="18" charset="0"/>
                          <a:ea typeface="Cambria" panose="02040503050406030204" pitchFamily="18" charset="0"/>
                          <a:cs typeface="Calibri" panose="020F0502020204030204" pitchFamily="34" charset="0"/>
                        </a:rPr>
                        <a:t>Middle East</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800"/>
                        </a:spcAft>
                      </a:pPr>
                      <a:r>
                        <a:rPr lang="en-IN" sz="1400" b="1">
                          <a:effectLst/>
                          <a:latin typeface="Cambria" panose="02040503050406030204" pitchFamily="18" charset="0"/>
                          <a:ea typeface="Cambria" panose="02040503050406030204" pitchFamily="18" charset="0"/>
                          <a:cs typeface="Calibri" panose="020F0502020204030204" pitchFamily="34" charset="0"/>
                        </a:rPr>
                        <a:t>1.6</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IN" sz="1400" b="1">
                          <a:effectLst/>
                          <a:latin typeface="Cambria" panose="02040503050406030204" pitchFamily="18" charset="0"/>
                          <a:ea typeface="Cambria" panose="02040503050406030204" pitchFamily="18" charset="0"/>
                          <a:cs typeface="Calibri" panose="020F0502020204030204" pitchFamily="34" charset="0"/>
                        </a:rPr>
                        <a:t>1.3</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IN" sz="1400" b="1">
                          <a:effectLst/>
                          <a:latin typeface="Cambria" panose="02040503050406030204" pitchFamily="18" charset="0"/>
                          <a:ea typeface="Cambria" panose="02040503050406030204" pitchFamily="18" charset="0"/>
                          <a:cs typeface="Calibri" panose="020F0502020204030204" pitchFamily="34" charset="0"/>
                        </a:rPr>
                        <a:t>-4.5</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IN" sz="1400" b="1">
                          <a:effectLst/>
                          <a:latin typeface="Cambria" panose="02040503050406030204" pitchFamily="18" charset="0"/>
                          <a:ea typeface="Cambria" panose="02040503050406030204" pitchFamily="18" charset="0"/>
                          <a:cs typeface="Calibri" panose="020F0502020204030204" pitchFamily="34" charset="0"/>
                        </a:rPr>
                        <a:t>3.5</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n-IN" sz="1400" b="1">
                          <a:effectLst/>
                          <a:latin typeface="Cambria" panose="02040503050406030204" pitchFamily="18" charset="0"/>
                          <a:ea typeface="Cambria" panose="02040503050406030204" pitchFamily="18" charset="0"/>
                          <a:cs typeface="Calibri" panose="020F0502020204030204" pitchFamily="34" charset="0"/>
                        </a:rPr>
                        <a:t>      5.7</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IN" sz="1400" b="1" dirty="0">
                          <a:effectLst/>
                          <a:latin typeface="Cambria" panose="02040503050406030204" pitchFamily="18" charset="0"/>
                          <a:ea typeface="Cambria" panose="02040503050406030204" pitchFamily="18" charset="0"/>
                          <a:cs typeface="Calibri" panose="020F0502020204030204" pitchFamily="34" charset="0"/>
                        </a:rPr>
                        <a:t>3.4</a:t>
                      </a:r>
                      <a:endParaRPr lang="en-IN" sz="1400" dirty="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49785345"/>
                  </a:ext>
                </a:extLst>
              </a:tr>
              <a:tr h="215843">
                <a:tc>
                  <a:txBody>
                    <a:bodyPr/>
                    <a:lstStyle/>
                    <a:p>
                      <a:pPr>
                        <a:lnSpc>
                          <a:spcPct val="107000"/>
                        </a:lnSpc>
                        <a:spcAft>
                          <a:spcPts val="800"/>
                        </a:spcAft>
                      </a:pPr>
                      <a:r>
                        <a:rPr lang="en-IN" sz="1400">
                          <a:solidFill>
                            <a:srgbClr val="000000"/>
                          </a:solidFill>
                          <a:effectLst/>
                          <a:latin typeface="Cambria" panose="02040503050406030204" pitchFamily="18" charset="0"/>
                          <a:ea typeface="Cambria" panose="02040503050406030204" pitchFamily="18" charset="0"/>
                          <a:cs typeface="Calibri" panose="020F0502020204030204" pitchFamily="34" charset="0"/>
                        </a:rPr>
                        <a:t>Asia</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800"/>
                        </a:spcAft>
                      </a:pPr>
                      <a:r>
                        <a:rPr lang="en-IN" sz="1400" b="1">
                          <a:effectLst/>
                          <a:latin typeface="Cambria" panose="02040503050406030204" pitchFamily="18" charset="0"/>
                          <a:ea typeface="Cambria" panose="02040503050406030204" pitchFamily="18" charset="0"/>
                          <a:cs typeface="Calibri" panose="020F0502020204030204" pitchFamily="34" charset="0"/>
                        </a:rPr>
                        <a:t>4.9</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IN" sz="1400" b="1">
                          <a:effectLst/>
                          <a:latin typeface="Cambria" panose="02040503050406030204" pitchFamily="18" charset="0"/>
                          <a:ea typeface="Cambria" panose="02040503050406030204" pitchFamily="18" charset="0"/>
                          <a:cs typeface="Calibri" panose="020F0502020204030204" pitchFamily="34" charset="0"/>
                        </a:rPr>
                        <a:t>4</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IN" sz="1400" b="1" dirty="0">
                          <a:effectLst/>
                          <a:latin typeface="Cambria" panose="02040503050406030204" pitchFamily="18" charset="0"/>
                          <a:ea typeface="Cambria" panose="02040503050406030204" pitchFamily="18" charset="0"/>
                          <a:cs typeface="Calibri" panose="020F0502020204030204" pitchFamily="34" charset="0"/>
                        </a:rPr>
                        <a:t>-0.9</a:t>
                      </a:r>
                      <a:endParaRPr lang="en-IN" sz="1400" dirty="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IN" sz="1400" b="1">
                          <a:effectLst/>
                          <a:latin typeface="Cambria" panose="02040503050406030204" pitchFamily="18" charset="0"/>
                          <a:ea typeface="Cambria" panose="02040503050406030204" pitchFamily="18" charset="0"/>
                          <a:cs typeface="Calibri" panose="020F0502020204030204" pitchFamily="34" charset="0"/>
                        </a:rPr>
                        <a:t>6.2</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IN" sz="1400" b="1">
                          <a:effectLst/>
                          <a:latin typeface="Cambria" panose="02040503050406030204" pitchFamily="18" charset="0"/>
                          <a:ea typeface="Cambria" panose="02040503050406030204" pitchFamily="18" charset="0"/>
                          <a:cs typeface="Calibri" panose="020F0502020204030204" pitchFamily="34" charset="0"/>
                        </a:rPr>
                        <a:t>3.7</a:t>
                      </a:r>
                      <a:endParaRPr lang="en-IN" sz="140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IN" sz="1400" b="1" dirty="0">
                          <a:effectLst/>
                          <a:latin typeface="Cambria" panose="02040503050406030204" pitchFamily="18" charset="0"/>
                          <a:ea typeface="Cambria" panose="02040503050406030204" pitchFamily="18" charset="0"/>
                          <a:cs typeface="Calibri" panose="020F0502020204030204" pitchFamily="34" charset="0"/>
                        </a:rPr>
                        <a:t>4.2</a:t>
                      </a:r>
                      <a:endParaRPr lang="en-IN" sz="1400" dirty="0">
                        <a:effectLst/>
                        <a:latin typeface="Cambria" panose="02040503050406030204" pitchFamily="18" charset="0"/>
                        <a:ea typeface="Cambria" panose="02040503050406030204" pitchFamily="18" charset="0"/>
                        <a:cs typeface="Times New Roman" panose="02020603050405020304" pitchFamily="18" charset="0"/>
                      </a:endParaRPr>
                    </a:p>
                  </a:txBody>
                  <a:tcPr marL="57434" marR="574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99535850"/>
                  </a:ext>
                </a:extLst>
              </a:tr>
            </a:tbl>
          </a:graphicData>
        </a:graphic>
      </p:graphicFrame>
    </p:spTree>
    <p:extLst>
      <p:ext uri="{BB962C8B-B14F-4D97-AF65-F5344CB8AC3E}">
        <p14:creationId xmlns:p14="http://schemas.microsoft.com/office/powerpoint/2010/main" val="36214800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0BFFBAAE-622A-4F2E-B3AD-56CD129435F9}"/>
              </a:ext>
            </a:extLst>
          </p:cNvPr>
          <p:cNvSpPr>
            <a:spLocks noGrp="1"/>
          </p:cNvSpPr>
          <p:nvPr>
            <p:ph type="sldNum" sz="quarter" idx="12"/>
          </p:nvPr>
        </p:nvSpPr>
        <p:spPr/>
        <p:txBody>
          <a:bodyPr/>
          <a:lstStyle/>
          <a:p>
            <a:fld id="{D97A76BE-C088-48CA-ADF1-86B2A1AB1823}" type="slidenum">
              <a:rPr lang="en-IN" smtClean="0"/>
              <a:t>16</a:t>
            </a:fld>
            <a:endParaRPr lang="en-IN" dirty="0"/>
          </a:p>
        </p:txBody>
      </p:sp>
      <p:sp>
        <p:nvSpPr>
          <p:cNvPr id="3" name="TextBox 2">
            <a:extLst>
              <a:ext uri="{FF2B5EF4-FFF2-40B4-BE49-F238E27FC236}">
                <a16:creationId xmlns:a16="http://schemas.microsoft.com/office/drawing/2014/main" id="{981FB6D9-715E-4BB6-9771-12E8ED1DF2AB}"/>
              </a:ext>
            </a:extLst>
          </p:cNvPr>
          <p:cNvSpPr txBox="1"/>
          <p:nvPr/>
        </p:nvSpPr>
        <p:spPr>
          <a:xfrm>
            <a:off x="226492" y="325120"/>
            <a:ext cx="11739013" cy="2031325"/>
          </a:xfrm>
          <a:prstGeom prst="rect">
            <a:avLst/>
          </a:prstGeom>
          <a:noFill/>
        </p:spPr>
        <p:txBody>
          <a:bodyPr wrap="square" rtlCol="0">
            <a:spAutoFit/>
          </a:bodyPr>
          <a:lstStyle/>
          <a:p>
            <a:r>
              <a:rPr lang="en-IN" i="1" dirty="0"/>
              <a:t>For any queries , you may contact :</a:t>
            </a:r>
          </a:p>
          <a:p>
            <a:endParaRPr lang="en-IN" dirty="0"/>
          </a:p>
          <a:p>
            <a:r>
              <a:rPr lang="en-IN" dirty="0"/>
              <a:t> Ms. Rashmi Arora, Assistant Director, Economist at </a:t>
            </a:r>
            <a:r>
              <a:rPr lang="en-IN" dirty="0">
                <a:hlinkClick r:id="rId2"/>
              </a:rPr>
              <a:t>rashmi.arora@gjepcindia.com</a:t>
            </a:r>
            <a:r>
              <a:rPr lang="en-IN" dirty="0"/>
              <a:t> contact no. 7045331319 and  </a:t>
            </a:r>
          </a:p>
          <a:p>
            <a:endParaRPr lang="en-IN" dirty="0"/>
          </a:p>
          <a:p>
            <a:r>
              <a:rPr lang="en-IN" dirty="0"/>
              <a:t> Mr. Alfred Cyril , Manager Statistics at </a:t>
            </a:r>
            <a:r>
              <a:rPr lang="en-IN" b="0" i="0" u="sng" dirty="0">
                <a:solidFill>
                  <a:schemeClr val="accent1">
                    <a:lumMod val="75000"/>
                  </a:schemeClr>
                </a:solidFill>
                <a:effectLst/>
                <a:latin typeface="Segoe UI" panose="020B0502040204020203" pitchFamily="34" charset="0"/>
                <a:hlinkClick r:id="rId3"/>
              </a:rPr>
              <a:t>cyril@gjepcindia.com</a:t>
            </a:r>
            <a:r>
              <a:rPr lang="en-IN" b="0" i="0" u="sng" dirty="0">
                <a:solidFill>
                  <a:schemeClr val="accent1">
                    <a:lumMod val="75000"/>
                  </a:schemeClr>
                </a:solidFill>
                <a:effectLst/>
                <a:latin typeface="Segoe UI" panose="020B0502040204020203" pitchFamily="34" charset="0"/>
              </a:rPr>
              <a:t> , </a:t>
            </a:r>
            <a:r>
              <a:rPr lang="en-IN" b="0" i="0" dirty="0">
                <a:effectLst/>
                <a:latin typeface="Segoe UI" panose="020B0502040204020203" pitchFamily="34" charset="0"/>
              </a:rPr>
              <a:t>contact no . 9987753817 </a:t>
            </a:r>
          </a:p>
          <a:p>
            <a:endParaRPr lang="en-IN" dirty="0">
              <a:latin typeface="Segoe UI" panose="020B0502040204020203" pitchFamily="34" charset="0"/>
            </a:endParaRPr>
          </a:p>
          <a:p>
            <a:r>
              <a:rPr lang="en-IN" dirty="0"/>
              <a:t>Ms.  Dhara Tolia, Manager Research at </a:t>
            </a:r>
            <a:r>
              <a:rPr lang="en-IN" dirty="0">
                <a:hlinkClick r:id="rId4"/>
              </a:rPr>
              <a:t>Dhara.Tolia@gjepcindia.com</a:t>
            </a:r>
            <a:r>
              <a:rPr lang="en-IN" dirty="0"/>
              <a:t>, contact no. 9833195923</a:t>
            </a:r>
          </a:p>
        </p:txBody>
      </p:sp>
      <p:sp>
        <p:nvSpPr>
          <p:cNvPr id="5" name="TextBox 4">
            <a:extLst>
              <a:ext uri="{FF2B5EF4-FFF2-40B4-BE49-F238E27FC236}">
                <a16:creationId xmlns:a16="http://schemas.microsoft.com/office/drawing/2014/main" id="{DFE3EA6D-4AF7-4565-8E63-CEAF992BBD5D}"/>
              </a:ext>
            </a:extLst>
          </p:cNvPr>
          <p:cNvSpPr txBox="1"/>
          <p:nvPr/>
        </p:nvSpPr>
        <p:spPr>
          <a:xfrm>
            <a:off x="335279" y="2375935"/>
            <a:ext cx="11358880" cy="3946593"/>
          </a:xfrm>
          <a:prstGeom prst="rect">
            <a:avLst/>
          </a:prstGeom>
          <a:noFill/>
        </p:spPr>
        <p:txBody>
          <a:bodyPr wrap="square">
            <a:spAutoFit/>
          </a:bodyPr>
          <a:lstStyle/>
          <a:p>
            <a:pPr algn="just">
              <a:lnSpc>
                <a:spcPct val="107000"/>
              </a:lnSpc>
              <a:spcAft>
                <a:spcPts val="800"/>
              </a:spcAft>
            </a:pPr>
            <a:r>
              <a:rPr lang="en-IN" sz="1800" b="1" dirty="0">
                <a:effectLst/>
                <a:ea typeface="Calibri" panose="020F0502020204030204" pitchFamily="34" charset="0"/>
                <a:cs typeface="Times New Roman" panose="02020603050405020304" pitchFamily="18" charset="0"/>
              </a:rPr>
              <a:t>Disclaimer</a:t>
            </a:r>
            <a:endParaRPr lang="en-IN" sz="2400" b="1" dirty="0">
              <a:ea typeface="Calibri" panose="020F0502020204030204" pitchFamily="34" charset="0"/>
              <a:cs typeface="Times New Roman" panose="02020603050405020304" pitchFamily="18" charset="0"/>
            </a:endParaRPr>
          </a:p>
          <a:p>
            <a:pPr algn="just">
              <a:lnSpc>
                <a:spcPct val="107000"/>
              </a:lnSpc>
              <a:spcAft>
                <a:spcPts val="800"/>
              </a:spcAft>
            </a:pPr>
            <a:r>
              <a:rPr lang="en-IN" sz="1800" dirty="0">
                <a:effectLst/>
                <a:ea typeface="Calibri" panose="020F0502020204030204" pitchFamily="34" charset="0"/>
                <a:cs typeface="Times New Roman" panose="02020603050405020304" pitchFamily="18" charset="0"/>
              </a:rPr>
              <a:t>A brief report titled</a:t>
            </a:r>
            <a:r>
              <a:rPr lang="en-IN" sz="1800" b="1" dirty="0">
                <a:effectLst/>
                <a:ea typeface="Calibri" panose="020F0502020204030204" pitchFamily="34" charset="0"/>
                <a:cs typeface="Times New Roman" panose="02020603050405020304" pitchFamily="18" charset="0"/>
              </a:rPr>
              <a:t> “Gem and Jewellery Trade Quick Update- </a:t>
            </a:r>
            <a:r>
              <a:rPr lang="en-IN" b="1" dirty="0">
                <a:ea typeface="Calibri" panose="020F0502020204030204" pitchFamily="34" charset="0"/>
                <a:cs typeface="Times New Roman" panose="02020603050405020304" pitchFamily="18" charset="0"/>
              </a:rPr>
              <a:t>November </a:t>
            </a:r>
            <a:r>
              <a:rPr lang="en-IN" sz="1800" b="1" dirty="0">
                <a:effectLst/>
                <a:ea typeface="Calibri" panose="020F0502020204030204" pitchFamily="34" charset="0"/>
                <a:cs typeface="Times New Roman" panose="02020603050405020304" pitchFamily="18" charset="0"/>
              </a:rPr>
              <a:t>2022</a:t>
            </a:r>
            <a:r>
              <a:rPr lang="en-US" sz="1800" b="1" dirty="0">
                <a:effectLst/>
                <a:ea typeface="Calibri" panose="020F0502020204030204" pitchFamily="34" charset="0"/>
                <a:cs typeface="Times New Roman" panose="02020603050405020304" pitchFamily="18" charset="0"/>
              </a:rPr>
              <a:t>” </a:t>
            </a:r>
            <a:r>
              <a:rPr lang="en-IN" sz="1800" dirty="0">
                <a:effectLst/>
                <a:ea typeface="Calibri" panose="020F0502020204030204" pitchFamily="34" charset="0"/>
                <a:cs typeface="Times New Roman" panose="02020603050405020304" pitchFamily="18" charset="0"/>
              </a:rPr>
              <a:t>is prepared by Gems and Jewellery Export Promotion Council (GJEPC) for general guidance and information purposes only and should not be reproduced or disseminated to others without the permission of Gems and Jewellery Export Promotion Council. </a:t>
            </a:r>
            <a:endParaRPr lang="en-IN" sz="2400" dirty="0">
              <a:effectLst/>
              <a:ea typeface="Calibri" panose="020F0502020204030204" pitchFamily="34" charset="0"/>
              <a:cs typeface="Times New Roman" panose="02020603050405020304" pitchFamily="18" charset="0"/>
            </a:endParaRPr>
          </a:p>
          <a:p>
            <a:pPr algn="just">
              <a:lnSpc>
                <a:spcPct val="107000"/>
              </a:lnSpc>
              <a:spcAft>
                <a:spcPts val="800"/>
              </a:spcAft>
            </a:pPr>
            <a:r>
              <a:rPr lang="en-IN" sz="1800" dirty="0">
                <a:effectLst/>
                <a:ea typeface="Calibri" panose="020F0502020204030204" pitchFamily="34" charset="0"/>
                <a:cs typeface="Times New Roman" panose="02020603050405020304" pitchFamily="18" charset="0"/>
              </a:rPr>
              <a:t>Though, every effort is done to confirm the accuracy and completeness of the data contained, the GJEPC takes no responsibility and assumes no liability for any error/ omission or accuracy of the report. Readers of the report should seek professional advice or arrive at their own judgement and conclusion at their sole discretion before making any decision based on this report.</a:t>
            </a:r>
            <a:endParaRPr lang="en-IN" sz="2400" dirty="0">
              <a:effectLst/>
              <a:ea typeface="Calibri" panose="020F0502020204030204" pitchFamily="34" charset="0"/>
              <a:cs typeface="Times New Roman" panose="02020603050405020304" pitchFamily="18" charset="0"/>
            </a:endParaRPr>
          </a:p>
          <a:p>
            <a:pPr algn="just">
              <a:lnSpc>
                <a:spcPct val="107000"/>
              </a:lnSpc>
              <a:spcAft>
                <a:spcPts val="800"/>
              </a:spcAft>
            </a:pPr>
            <a:r>
              <a:rPr lang="en-US" sz="1800" dirty="0">
                <a:effectLst/>
                <a:ea typeface="Calibri" panose="020F0502020204030204" pitchFamily="34" charset="0"/>
                <a:cs typeface="Times New Roman" panose="02020603050405020304" pitchFamily="18" charset="0"/>
              </a:rPr>
              <a:t>Gems and Jewellery Export Promotion Council (GJEPC)</a:t>
            </a:r>
            <a:endParaRPr lang="en-IN" sz="2400" dirty="0">
              <a:effectLst/>
              <a:ea typeface="Calibri" panose="020F0502020204030204" pitchFamily="34" charset="0"/>
              <a:cs typeface="Times New Roman" panose="02020603050405020304" pitchFamily="18" charset="0"/>
            </a:endParaRPr>
          </a:p>
          <a:p>
            <a:pPr algn="just">
              <a:lnSpc>
                <a:spcPct val="107000"/>
              </a:lnSpc>
              <a:spcAft>
                <a:spcPts val="800"/>
              </a:spcAft>
            </a:pPr>
            <a:r>
              <a:rPr lang="en-US" sz="1800" dirty="0">
                <a:effectLst/>
                <a:ea typeface="Calibri" panose="020F0502020204030204" pitchFamily="34" charset="0"/>
                <a:cs typeface="Times New Roman" panose="02020603050405020304" pitchFamily="18" charset="0"/>
              </a:rPr>
              <a:t>ALL RIGHT RESERVED</a:t>
            </a:r>
            <a:endParaRPr lang="en-IN" sz="2400" dirty="0">
              <a:effectLst/>
              <a:ea typeface="Calibri" panose="020F0502020204030204" pitchFamily="34" charset="0"/>
              <a:cs typeface="Times New Roman" panose="02020603050405020304" pitchFamily="18" charset="0"/>
            </a:endParaRPr>
          </a:p>
          <a:p>
            <a:pPr algn="just">
              <a:lnSpc>
                <a:spcPct val="107000"/>
              </a:lnSpc>
              <a:spcAft>
                <a:spcPts val="800"/>
              </a:spcAft>
            </a:pPr>
            <a:r>
              <a:rPr lang="en-US" dirty="0">
                <a:ea typeface="Calibri" panose="020F0502020204030204" pitchFamily="34" charset="0"/>
                <a:cs typeface="Times New Roman" panose="02020603050405020304" pitchFamily="18" charset="0"/>
              </a:rPr>
              <a:t>December </a:t>
            </a:r>
            <a:r>
              <a:rPr lang="en-US" dirty="0">
                <a:effectLst/>
                <a:ea typeface="Calibri" panose="020F0502020204030204" pitchFamily="34" charset="0"/>
                <a:cs typeface="Times New Roman" panose="02020603050405020304" pitchFamily="18" charset="0"/>
              </a:rPr>
              <a:t>2022 </a:t>
            </a:r>
            <a:endParaRPr lang="en-IN"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759447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7D208F9-01B8-4420-A701-559A78DCD6E5}"/>
              </a:ext>
            </a:extLst>
          </p:cNvPr>
          <p:cNvSpPr txBox="1"/>
          <p:nvPr/>
        </p:nvSpPr>
        <p:spPr>
          <a:xfrm>
            <a:off x="5377069" y="3059668"/>
            <a:ext cx="1119217" cy="400110"/>
          </a:xfrm>
          <a:prstGeom prst="rect">
            <a:avLst/>
          </a:prstGeom>
          <a:noFill/>
        </p:spPr>
        <p:txBody>
          <a:bodyPr wrap="none" rtlCol="0">
            <a:spAutoFit/>
          </a:bodyPr>
          <a:lstStyle/>
          <a:p>
            <a:r>
              <a:rPr lang="en-IN" sz="2000" b="1" dirty="0">
                <a:latin typeface="Cambria" panose="02040503050406030204" pitchFamily="18" charset="0"/>
                <a:ea typeface="Cambria" panose="02040503050406030204" pitchFamily="18" charset="0"/>
              </a:rPr>
              <a:t>Thanks </a:t>
            </a:r>
          </a:p>
        </p:txBody>
      </p:sp>
      <p:sp>
        <p:nvSpPr>
          <p:cNvPr id="3" name="Slide Number Placeholder 2">
            <a:extLst>
              <a:ext uri="{FF2B5EF4-FFF2-40B4-BE49-F238E27FC236}">
                <a16:creationId xmlns:a16="http://schemas.microsoft.com/office/drawing/2014/main" id="{C3F27C59-1668-4C3D-9ECD-F10B966FE3FD}"/>
              </a:ext>
            </a:extLst>
          </p:cNvPr>
          <p:cNvSpPr>
            <a:spLocks noGrp="1"/>
          </p:cNvSpPr>
          <p:nvPr>
            <p:ph type="sldNum" sz="quarter" idx="12"/>
          </p:nvPr>
        </p:nvSpPr>
        <p:spPr/>
        <p:txBody>
          <a:bodyPr/>
          <a:lstStyle/>
          <a:p>
            <a:fld id="{D97A76BE-C088-48CA-ADF1-86B2A1AB1823}" type="slidenum">
              <a:rPr lang="en-IN" smtClean="0"/>
              <a:t>17</a:t>
            </a:fld>
            <a:endParaRPr lang="en-IN" dirty="0"/>
          </a:p>
        </p:txBody>
      </p:sp>
    </p:spTree>
    <p:extLst>
      <p:ext uri="{BB962C8B-B14F-4D97-AF65-F5344CB8AC3E}">
        <p14:creationId xmlns:p14="http://schemas.microsoft.com/office/powerpoint/2010/main" val="36501222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F390306-187B-4383-A7E0-F89EC6BDD056}"/>
              </a:ext>
            </a:extLst>
          </p:cNvPr>
          <p:cNvSpPr txBox="1"/>
          <p:nvPr/>
        </p:nvSpPr>
        <p:spPr>
          <a:xfrm>
            <a:off x="2456189" y="146501"/>
            <a:ext cx="7596887" cy="923330"/>
          </a:xfrm>
          <a:prstGeom prst="rect">
            <a:avLst/>
          </a:prstGeom>
          <a:noFill/>
        </p:spPr>
        <p:txBody>
          <a:bodyPr wrap="none" rtlCol="0">
            <a:spAutoFit/>
          </a:bodyPr>
          <a:lstStyle/>
          <a:p>
            <a:pPr algn="ctr"/>
            <a:r>
              <a:rPr lang="en-IN" sz="2200" b="1" dirty="0">
                <a:solidFill>
                  <a:srgbClr val="A19567"/>
                </a:solidFill>
                <a:latin typeface="Cambria" panose="02040503050406030204" pitchFamily="18" charset="0"/>
                <a:ea typeface="Cambria" panose="02040503050406030204" pitchFamily="18" charset="0"/>
                <a:cs typeface="Calibri" panose="020F0502020204030204" pitchFamily="34" charset="0"/>
              </a:rPr>
              <a:t>Contents</a:t>
            </a:r>
          </a:p>
          <a:p>
            <a:pPr algn="ctr"/>
            <a:endParaRPr lang="en-IN" sz="1000" b="1" dirty="0">
              <a:solidFill>
                <a:srgbClr val="A19567"/>
              </a:solidFill>
              <a:latin typeface="Cambria" panose="02040503050406030204" pitchFamily="18" charset="0"/>
              <a:ea typeface="Cambria" panose="02040503050406030204" pitchFamily="18" charset="0"/>
              <a:cs typeface="Calibri" panose="020F0502020204030204" pitchFamily="34" charset="0"/>
            </a:endParaRPr>
          </a:p>
          <a:p>
            <a:pPr algn="ctr"/>
            <a:r>
              <a:rPr lang="en-IN" sz="2200" b="1" dirty="0">
                <a:solidFill>
                  <a:srgbClr val="A19567"/>
                </a:solidFill>
                <a:latin typeface="Cambria" panose="02040503050406030204" pitchFamily="18" charset="0"/>
                <a:ea typeface="Cambria" panose="02040503050406030204" pitchFamily="18" charset="0"/>
                <a:cs typeface="Calibri" panose="020F0502020204030204" pitchFamily="34" charset="0"/>
              </a:rPr>
              <a:t>Gem and Jewellery Trade Update : April – November 2022</a:t>
            </a:r>
          </a:p>
        </p:txBody>
      </p:sp>
      <p:graphicFrame>
        <p:nvGraphicFramePr>
          <p:cNvPr id="5" name="Table 2">
            <a:extLst>
              <a:ext uri="{FF2B5EF4-FFF2-40B4-BE49-F238E27FC236}">
                <a16:creationId xmlns:a16="http://schemas.microsoft.com/office/drawing/2014/main" id="{09F0B0A4-9C8A-4A8C-B746-EB23251C76CD}"/>
              </a:ext>
            </a:extLst>
          </p:cNvPr>
          <p:cNvGraphicFramePr>
            <a:graphicFrameLocks noGrp="1"/>
          </p:cNvGraphicFramePr>
          <p:nvPr>
            <p:extLst>
              <p:ext uri="{D42A27DB-BD31-4B8C-83A1-F6EECF244321}">
                <p14:modId xmlns:p14="http://schemas.microsoft.com/office/powerpoint/2010/main" val="62852899"/>
              </p:ext>
            </p:extLst>
          </p:nvPr>
        </p:nvGraphicFramePr>
        <p:xfrm>
          <a:off x="304268" y="1000146"/>
          <a:ext cx="11049532" cy="5538766"/>
        </p:xfrm>
        <a:graphic>
          <a:graphicData uri="http://schemas.openxmlformats.org/drawingml/2006/table">
            <a:tbl>
              <a:tblPr firstRow="1" bandRow="1">
                <a:tableStyleId>{69012ECD-51FC-41F1-AA8D-1B2483CD663E}</a:tableStyleId>
              </a:tblPr>
              <a:tblGrid>
                <a:gridCol w="969610">
                  <a:extLst>
                    <a:ext uri="{9D8B030D-6E8A-4147-A177-3AD203B41FA5}">
                      <a16:colId xmlns:a16="http://schemas.microsoft.com/office/drawing/2014/main" val="592596333"/>
                    </a:ext>
                  </a:extLst>
                </a:gridCol>
                <a:gridCol w="8695657">
                  <a:extLst>
                    <a:ext uri="{9D8B030D-6E8A-4147-A177-3AD203B41FA5}">
                      <a16:colId xmlns:a16="http://schemas.microsoft.com/office/drawing/2014/main" val="2832618831"/>
                    </a:ext>
                  </a:extLst>
                </a:gridCol>
                <a:gridCol w="1384265">
                  <a:extLst>
                    <a:ext uri="{9D8B030D-6E8A-4147-A177-3AD203B41FA5}">
                      <a16:colId xmlns:a16="http://schemas.microsoft.com/office/drawing/2014/main" val="2405310606"/>
                    </a:ext>
                  </a:extLst>
                </a:gridCol>
              </a:tblGrid>
              <a:tr h="596127">
                <a:tc>
                  <a:txBody>
                    <a:bodyPr/>
                    <a:lstStyle/>
                    <a:p>
                      <a:pPr algn="ctr"/>
                      <a:r>
                        <a:rPr lang="en-IN" sz="1800" b="1" dirty="0">
                          <a:solidFill>
                            <a:schemeClr val="tx1"/>
                          </a:solidFill>
                          <a:latin typeface="Cambria" panose="02040503050406030204" pitchFamily="18" charset="0"/>
                          <a:ea typeface="Cambria" panose="02040503050406030204" pitchFamily="18" charset="0"/>
                          <a:cs typeface="Calibri" panose="020F0502020204030204" pitchFamily="34" charset="0"/>
                        </a:rPr>
                        <a:t>S.No.</a:t>
                      </a:r>
                    </a:p>
                  </a:txBody>
                  <a:tcP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800" b="1" i="0" dirty="0">
                          <a:solidFill>
                            <a:schemeClr val="tx1"/>
                          </a:solidFill>
                          <a:latin typeface="Cambria" panose="02040503050406030204" pitchFamily="18" charset="0"/>
                          <a:ea typeface="Cambria" panose="02040503050406030204" pitchFamily="18" charset="0"/>
                          <a:cs typeface="Calibri" panose="020F0502020204030204" pitchFamily="34" charset="0"/>
                        </a:rPr>
                        <a:t>Particulars </a:t>
                      </a:r>
                      <a:endParaRPr lang="en-IN" sz="1800" b="1" dirty="0">
                        <a:solidFill>
                          <a:schemeClr val="tx1"/>
                        </a:solidFill>
                        <a:latin typeface="Cambria" panose="02040503050406030204" pitchFamily="18" charset="0"/>
                        <a:ea typeface="Cambria" panose="02040503050406030204" pitchFamily="18" charset="0"/>
                        <a:cs typeface="Calibri" panose="020F0502020204030204" pitchFamily="34" charset="0"/>
                      </a:endParaRPr>
                    </a:p>
                  </a:txBody>
                  <a:tcP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IN" sz="1800" b="1" i="0" dirty="0">
                          <a:solidFill>
                            <a:schemeClr val="tx1"/>
                          </a:solidFill>
                          <a:latin typeface="Cambria" panose="02040503050406030204" pitchFamily="18" charset="0"/>
                          <a:ea typeface="Cambria" panose="02040503050406030204" pitchFamily="18" charset="0"/>
                          <a:cs typeface="Calibri" panose="020F0502020204030204" pitchFamily="34" charset="0"/>
                        </a:rPr>
                        <a:t>Slide No.</a:t>
                      </a:r>
                      <a:endParaRPr lang="en-IN" sz="1800" b="1" dirty="0">
                        <a:solidFill>
                          <a:schemeClr val="tx1"/>
                        </a:solidFill>
                        <a:latin typeface="Cambria" panose="02040503050406030204" pitchFamily="18" charset="0"/>
                        <a:ea typeface="Cambria" panose="02040503050406030204" pitchFamily="18" charset="0"/>
                        <a:cs typeface="Calibri" panose="020F0502020204030204" pitchFamily="34" charset="0"/>
                      </a:endParaRPr>
                    </a:p>
                  </a:txBody>
                  <a:tcPr>
                    <a:solidFill>
                      <a:schemeClr val="bg1">
                        <a:lumMod val="95000"/>
                      </a:schemeClr>
                    </a:solidFill>
                  </a:tcPr>
                </a:tc>
                <a:extLst>
                  <a:ext uri="{0D108BD9-81ED-4DB2-BD59-A6C34878D82A}">
                    <a16:rowId xmlns:a16="http://schemas.microsoft.com/office/drawing/2014/main" val="2037579045"/>
                  </a:ext>
                </a:extLst>
              </a:tr>
              <a:tr h="604405">
                <a:tc>
                  <a:txBody>
                    <a:bodyPr/>
                    <a:lstStyle/>
                    <a:p>
                      <a:pPr algn="l"/>
                      <a:r>
                        <a:rPr lang="en-IN" sz="1800" b="0" dirty="0">
                          <a:solidFill>
                            <a:schemeClr val="tx1"/>
                          </a:solidFill>
                          <a:latin typeface="Cambria" panose="02040503050406030204" pitchFamily="18" charset="0"/>
                          <a:ea typeface="Cambria" panose="02040503050406030204" pitchFamily="18" charset="0"/>
                          <a:cs typeface="Calibri" panose="020F0502020204030204" pitchFamily="34" charset="0"/>
                        </a:rPr>
                        <a:t>1.</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800" b="0" i="0" dirty="0">
                          <a:solidFill>
                            <a:schemeClr val="tx1">
                              <a:lumMod val="95000"/>
                              <a:lumOff val="5000"/>
                            </a:schemeClr>
                          </a:solidFill>
                          <a:latin typeface="Cambria" panose="02040503050406030204" pitchFamily="18" charset="0"/>
                          <a:ea typeface="Cambria" panose="02040503050406030204" pitchFamily="18" charset="0"/>
                          <a:cs typeface="Calibri" panose="020F0502020204030204" pitchFamily="34" charset="0"/>
                        </a:rPr>
                        <a:t>Key Highlights </a:t>
                      </a:r>
                    </a:p>
                  </a:txBody>
                  <a:tcPr anchor="ctr"/>
                </a:tc>
                <a:tc>
                  <a:txBody>
                    <a:bodyPr/>
                    <a:lstStyle/>
                    <a:p>
                      <a:pPr algn="ctr"/>
                      <a:r>
                        <a:rPr lang="en-US" sz="1800" b="0" dirty="0">
                          <a:solidFill>
                            <a:schemeClr val="tx1"/>
                          </a:solidFill>
                          <a:latin typeface="Cambria" panose="02040503050406030204" pitchFamily="18" charset="0"/>
                          <a:ea typeface="Cambria" panose="02040503050406030204" pitchFamily="18" charset="0"/>
                          <a:cs typeface="Calibri" panose="020F0502020204030204" pitchFamily="34" charset="0"/>
                        </a:rPr>
                        <a:t>3</a:t>
                      </a:r>
                      <a:endParaRPr lang="en-IN" sz="1800" b="0" dirty="0">
                        <a:solidFill>
                          <a:schemeClr val="tx1"/>
                        </a:solidFill>
                        <a:latin typeface="Cambria" panose="02040503050406030204" pitchFamily="18" charset="0"/>
                        <a:ea typeface="Cambria" panose="02040503050406030204" pitchFamily="18" charset="0"/>
                        <a:cs typeface="Calibri" panose="020F0502020204030204" pitchFamily="34" charset="0"/>
                      </a:endParaRPr>
                    </a:p>
                  </a:txBody>
                  <a:tcPr anchor="ctr"/>
                </a:tc>
                <a:extLst>
                  <a:ext uri="{0D108BD9-81ED-4DB2-BD59-A6C34878D82A}">
                    <a16:rowId xmlns:a16="http://schemas.microsoft.com/office/drawing/2014/main" val="3891321536"/>
                  </a:ext>
                </a:extLst>
              </a:tr>
              <a:tr h="604405">
                <a:tc>
                  <a:txBody>
                    <a:bodyPr/>
                    <a:lstStyle/>
                    <a:p>
                      <a:pPr algn="l"/>
                      <a:r>
                        <a:rPr lang="en-IN" sz="1800" b="0" i="0" dirty="0">
                          <a:solidFill>
                            <a:schemeClr val="tx1"/>
                          </a:solidFill>
                          <a:latin typeface="Cambria" panose="02040503050406030204" pitchFamily="18" charset="0"/>
                          <a:ea typeface="Cambria" panose="02040503050406030204" pitchFamily="18" charset="0"/>
                          <a:cs typeface="Calibri" panose="020F0502020204030204" pitchFamily="34" charset="0"/>
                        </a:rPr>
                        <a:t>2.</a:t>
                      </a:r>
                    </a:p>
                  </a:txBody>
                  <a:tcPr anchor="ctr"/>
                </a:tc>
                <a:tc>
                  <a:txBody>
                    <a:bodyPr/>
                    <a:lstStyle/>
                    <a:p>
                      <a:r>
                        <a:rPr lang="en-US" sz="1800" b="0" i="0" dirty="0">
                          <a:solidFill>
                            <a:schemeClr val="tx1">
                              <a:lumMod val="95000"/>
                              <a:lumOff val="5000"/>
                            </a:schemeClr>
                          </a:solidFill>
                          <a:latin typeface="Cambria" panose="02040503050406030204" pitchFamily="18" charset="0"/>
                          <a:ea typeface="Cambria" panose="02040503050406030204" pitchFamily="18" charset="0"/>
                          <a:cs typeface="Calibri" panose="020F0502020204030204" pitchFamily="34" charset="0"/>
                        </a:rPr>
                        <a:t>Export Performance</a:t>
                      </a:r>
                    </a:p>
                  </a:txBody>
                  <a:tcPr anchor="ctr"/>
                </a:tc>
                <a:tc>
                  <a:txBody>
                    <a:bodyPr/>
                    <a:lstStyle/>
                    <a:p>
                      <a:pPr algn="ctr"/>
                      <a:r>
                        <a:rPr lang="en-IN" sz="1800" b="0" dirty="0">
                          <a:solidFill>
                            <a:schemeClr val="tx1"/>
                          </a:solidFill>
                          <a:latin typeface="Cambria" panose="02040503050406030204" pitchFamily="18" charset="0"/>
                          <a:ea typeface="Cambria" panose="02040503050406030204" pitchFamily="18" charset="0"/>
                          <a:cs typeface="Calibri" panose="020F0502020204030204" pitchFamily="34" charset="0"/>
                        </a:rPr>
                        <a:t>4</a:t>
                      </a:r>
                    </a:p>
                  </a:txBody>
                  <a:tcPr anchor="ctr"/>
                </a:tc>
                <a:extLst>
                  <a:ext uri="{0D108BD9-81ED-4DB2-BD59-A6C34878D82A}">
                    <a16:rowId xmlns:a16="http://schemas.microsoft.com/office/drawing/2014/main" val="4278699356"/>
                  </a:ext>
                </a:extLst>
              </a:tr>
              <a:tr h="604405">
                <a:tc>
                  <a:txBody>
                    <a:bodyPr/>
                    <a:lstStyle/>
                    <a:p>
                      <a:pPr algn="l"/>
                      <a:r>
                        <a:rPr lang="en-IN" sz="1800" b="0" i="0" dirty="0">
                          <a:solidFill>
                            <a:schemeClr val="tx1"/>
                          </a:solidFill>
                          <a:latin typeface="Cambria" panose="02040503050406030204" pitchFamily="18" charset="0"/>
                          <a:ea typeface="Cambria" panose="02040503050406030204" pitchFamily="18" charset="0"/>
                          <a:cs typeface="Calibri" panose="020F0502020204030204" pitchFamily="34" charset="0"/>
                        </a:rPr>
                        <a:t>3.</a:t>
                      </a:r>
                    </a:p>
                  </a:txBody>
                  <a:tcPr anchor="ctr"/>
                </a:tc>
                <a:tc>
                  <a:txBody>
                    <a:bodyPr/>
                    <a:lstStyle/>
                    <a:p>
                      <a:r>
                        <a:rPr lang="en-US" sz="1800" b="0" i="0" dirty="0">
                          <a:solidFill>
                            <a:schemeClr val="tx1">
                              <a:lumMod val="95000"/>
                              <a:lumOff val="5000"/>
                            </a:schemeClr>
                          </a:solidFill>
                          <a:latin typeface="Cambria" panose="02040503050406030204" pitchFamily="18" charset="0"/>
                          <a:ea typeface="Cambria" panose="02040503050406030204" pitchFamily="18" charset="0"/>
                          <a:cs typeface="Calibri" panose="020F0502020204030204" pitchFamily="34" charset="0"/>
                        </a:rPr>
                        <a:t>Export Targets &amp; Actual Exports : April- November 2022</a:t>
                      </a:r>
                      <a:endParaRPr lang="en-IN" sz="1800" b="0" i="0" dirty="0">
                        <a:solidFill>
                          <a:schemeClr val="tx1">
                            <a:lumMod val="95000"/>
                            <a:lumOff val="5000"/>
                          </a:schemeClr>
                        </a:solidFill>
                        <a:latin typeface="Cambria" panose="02040503050406030204" pitchFamily="18" charset="0"/>
                        <a:ea typeface="Cambria" panose="02040503050406030204" pitchFamily="18" charset="0"/>
                        <a:cs typeface="Calibri" panose="020F0502020204030204" pitchFamily="34" charset="0"/>
                      </a:endParaRPr>
                    </a:p>
                  </a:txBody>
                  <a:tcPr anchor="ctr"/>
                </a:tc>
                <a:tc>
                  <a:txBody>
                    <a:bodyPr/>
                    <a:lstStyle/>
                    <a:p>
                      <a:pPr algn="ctr"/>
                      <a:r>
                        <a:rPr lang="en-IN" sz="1800" b="0" dirty="0">
                          <a:solidFill>
                            <a:schemeClr val="tx1"/>
                          </a:solidFill>
                          <a:latin typeface="Cambria" panose="02040503050406030204" pitchFamily="18" charset="0"/>
                          <a:ea typeface="Cambria" panose="02040503050406030204" pitchFamily="18" charset="0"/>
                          <a:cs typeface="Calibri" panose="020F0502020204030204" pitchFamily="34" charset="0"/>
                        </a:rPr>
                        <a:t>5</a:t>
                      </a:r>
                    </a:p>
                  </a:txBody>
                  <a:tcPr anchor="ctr"/>
                </a:tc>
                <a:extLst>
                  <a:ext uri="{0D108BD9-81ED-4DB2-BD59-A6C34878D82A}">
                    <a16:rowId xmlns:a16="http://schemas.microsoft.com/office/drawing/2014/main" val="2374193231"/>
                  </a:ext>
                </a:extLst>
              </a:tr>
              <a:tr h="389789">
                <a:tc>
                  <a:txBody>
                    <a:bodyPr/>
                    <a:lstStyle/>
                    <a:p>
                      <a:pPr algn="l"/>
                      <a:r>
                        <a:rPr lang="en-IN" sz="1800" b="0" i="0" dirty="0">
                          <a:solidFill>
                            <a:schemeClr val="tx1"/>
                          </a:solidFill>
                          <a:latin typeface="Cambria" panose="02040503050406030204" pitchFamily="18" charset="0"/>
                          <a:ea typeface="Cambria" panose="02040503050406030204" pitchFamily="18" charset="0"/>
                          <a:cs typeface="Calibri" panose="020F0502020204030204" pitchFamily="34" charset="0"/>
                        </a:rPr>
                        <a:t>4.</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dirty="0">
                          <a:solidFill>
                            <a:schemeClr val="tx1">
                              <a:lumMod val="95000"/>
                              <a:lumOff val="5000"/>
                            </a:schemeClr>
                          </a:solidFill>
                          <a:latin typeface="Cambria" panose="02040503050406030204" pitchFamily="18" charset="0"/>
                          <a:ea typeface="Cambria" panose="02040503050406030204" pitchFamily="18" charset="0"/>
                          <a:cs typeface="Calibri" panose="020F0502020204030204" pitchFamily="34" charset="0"/>
                        </a:rPr>
                        <a:t>Commodity-wise  Exports</a:t>
                      </a:r>
                      <a:endParaRPr lang="en-IN" sz="1800" b="0" i="0" dirty="0">
                        <a:solidFill>
                          <a:schemeClr val="tx1">
                            <a:lumMod val="95000"/>
                            <a:lumOff val="5000"/>
                          </a:schemeClr>
                        </a:solidFill>
                        <a:latin typeface="Cambria" panose="02040503050406030204" pitchFamily="18" charset="0"/>
                        <a:ea typeface="Cambria" panose="02040503050406030204" pitchFamily="18" charset="0"/>
                        <a:cs typeface="Calibri" panose="020F0502020204030204" pitchFamily="34" charset="0"/>
                      </a:endParaRPr>
                    </a:p>
                  </a:txBody>
                  <a:tcPr anchor="ctr"/>
                </a:tc>
                <a:tc>
                  <a:txBody>
                    <a:bodyPr/>
                    <a:lstStyle/>
                    <a:p>
                      <a:pPr algn="ctr"/>
                      <a:r>
                        <a:rPr lang="en-IN" sz="1800" b="0" dirty="0">
                          <a:solidFill>
                            <a:schemeClr val="tx1"/>
                          </a:solidFill>
                          <a:latin typeface="Cambria" panose="02040503050406030204" pitchFamily="18" charset="0"/>
                          <a:ea typeface="Cambria" panose="02040503050406030204" pitchFamily="18" charset="0"/>
                          <a:cs typeface="Calibri" panose="020F0502020204030204" pitchFamily="34" charset="0"/>
                        </a:rPr>
                        <a:t>6</a:t>
                      </a:r>
                    </a:p>
                  </a:txBody>
                  <a:tcPr anchor="ctr"/>
                </a:tc>
                <a:extLst>
                  <a:ext uri="{0D108BD9-81ED-4DB2-BD59-A6C34878D82A}">
                    <a16:rowId xmlns:a16="http://schemas.microsoft.com/office/drawing/2014/main" val="3280791738"/>
                  </a:ext>
                </a:extLst>
              </a:tr>
              <a:tr h="547927">
                <a:tc>
                  <a:txBody>
                    <a:bodyPr/>
                    <a:lstStyle/>
                    <a:p>
                      <a:pPr algn="l"/>
                      <a:r>
                        <a:rPr lang="en-IN" sz="1800" b="0" i="0" dirty="0">
                          <a:solidFill>
                            <a:schemeClr val="tx1"/>
                          </a:solidFill>
                          <a:latin typeface="Cambria" panose="02040503050406030204" pitchFamily="18" charset="0"/>
                          <a:ea typeface="Cambria" panose="02040503050406030204" pitchFamily="18" charset="0"/>
                          <a:cs typeface="Calibri" panose="020F0502020204030204" pitchFamily="34" charset="0"/>
                        </a:rPr>
                        <a:t>5.</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dirty="0">
                          <a:solidFill>
                            <a:schemeClr val="tx1">
                              <a:lumMod val="95000"/>
                              <a:lumOff val="5000"/>
                            </a:schemeClr>
                          </a:solidFill>
                          <a:latin typeface="Cambria" panose="02040503050406030204" pitchFamily="18" charset="0"/>
                          <a:ea typeface="Cambria" panose="02040503050406030204" pitchFamily="18" charset="0"/>
                          <a:cs typeface="Calibri" panose="020F0502020204030204" pitchFamily="34" charset="0"/>
                        </a:rPr>
                        <a:t>Commodity-wise Imports</a:t>
                      </a:r>
                      <a:endParaRPr lang="en-IN" sz="1800" b="0" i="0" dirty="0">
                        <a:solidFill>
                          <a:schemeClr val="tx1">
                            <a:lumMod val="95000"/>
                            <a:lumOff val="5000"/>
                          </a:schemeClr>
                        </a:solidFill>
                        <a:latin typeface="Cambria" panose="02040503050406030204" pitchFamily="18" charset="0"/>
                        <a:ea typeface="Cambria" panose="02040503050406030204" pitchFamily="18" charset="0"/>
                        <a:cs typeface="Calibri" panose="020F0502020204030204" pitchFamily="34" charset="0"/>
                      </a:endParaRPr>
                    </a:p>
                  </a:txBody>
                  <a:tcPr anchor="ctr"/>
                </a:tc>
                <a:tc>
                  <a:txBody>
                    <a:bodyPr/>
                    <a:lstStyle/>
                    <a:p>
                      <a:pPr algn="ctr"/>
                      <a:r>
                        <a:rPr lang="en-IN" sz="1800" b="0" dirty="0">
                          <a:solidFill>
                            <a:schemeClr val="tx1"/>
                          </a:solidFill>
                          <a:latin typeface="Cambria" panose="02040503050406030204" pitchFamily="18" charset="0"/>
                          <a:ea typeface="Cambria" panose="02040503050406030204" pitchFamily="18" charset="0"/>
                          <a:cs typeface="Calibri" panose="020F0502020204030204" pitchFamily="34" charset="0"/>
                        </a:rPr>
                        <a:t>8</a:t>
                      </a:r>
                    </a:p>
                  </a:txBody>
                  <a:tcPr anchor="ctr"/>
                </a:tc>
                <a:extLst>
                  <a:ext uri="{0D108BD9-81ED-4DB2-BD59-A6C34878D82A}">
                    <a16:rowId xmlns:a16="http://schemas.microsoft.com/office/drawing/2014/main" val="4141785525"/>
                  </a:ext>
                </a:extLst>
              </a:tr>
              <a:tr h="547927">
                <a:tc>
                  <a:txBody>
                    <a:bodyPr/>
                    <a:lstStyle/>
                    <a:p>
                      <a:pPr algn="l"/>
                      <a:r>
                        <a:rPr lang="en-IN" sz="1800" b="0" i="0" dirty="0">
                          <a:solidFill>
                            <a:schemeClr val="tx1"/>
                          </a:solidFill>
                          <a:latin typeface="Cambria" panose="02040503050406030204" pitchFamily="18" charset="0"/>
                          <a:ea typeface="Cambria" panose="02040503050406030204" pitchFamily="18" charset="0"/>
                          <a:cs typeface="Calibri" panose="020F0502020204030204" pitchFamily="34" charset="0"/>
                        </a:rPr>
                        <a:t>6.</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dirty="0">
                          <a:solidFill>
                            <a:schemeClr val="tx1">
                              <a:lumMod val="95000"/>
                              <a:lumOff val="5000"/>
                            </a:schemeClr>
                          </a:solidFill>
                          <a:latin typeface="Cambria" panose="02040503050406030204" pitchFamily="18" charset="0"/>
                          <a:ea typeface="Cambria" panose="02040503050406030204" pitchFamily="18" charset="0"/>
                        </a:rPr>
                        <a:t>Region-wise Gross Exports Performance </a:t>
                      </a:r>
                      <a:endParaRPr lang="en-IN" sz="1800" b="0" i="0" dirty="0">
                        <a:solidFill>
                          <a:schemeClr val="tx1">
                            <a:lumMod val="95000"/>
                            <a:lumOff val="5000"/>
                          </a:schemeClr>
                        </a:solidFill>
                        <a:latin typeface="Cambria" panose="02040503050406030204" pitchFamily="18" charset="0"/>
                        <a:ea typeface="Cambria" panose="02040503050406030204" pitchFamily="18" charset="0"/>
                        <a:cs typeface="Calibri" panose="020F0502020204030204" pitchFamily="34" charset="0"/>
                      </a:endParaRPr>
                    </a:p>
                  </a:txBody>
                  <a:tcPr anchor="ctr"/>
                </a:tc>
                <a:tc>
                  <a:txBody>
                    <a:bodyPr/>
                    <a:lstStyle/>
                    <a:p>
                      <a:pPr algn="ctr"/>
                      <a:r>
                        <a:rPr lang="en-IN" sz="1800" b="0" dirty="0">
                          <a:solidFill>
                            <a:schemeClr val="tx1"/>
                          </a:solidFill>
                          <a:latin typeface="Cambria" panose="02040503050406030204" pitchFamily="18" charset="0"/>
                          <a:ea typeface="Cambria" panose="02040503050406030204" pitchFamily="18" charset="0"/>
                          <a:cs typeface="Calibri" panose="020F0502020204030204" pitchFamily="34" charset="0"/>
                        </a:rPr>
                        <a:t>9</a:t>
                      </a:r>
                    </a:p>
                  </a:txBody>
                  <a:tcPr anchor="ctr"/>
                </a:tc>
                <a:extLst>
                  <a:ext uri="{0D108BD9-81ED-4DB2-BD59-A6C34878D82A}">
                    <a16:rowId xmlns:a16="http://schemas.microsoft.com/office/drawing/2014/main" val="708281700"/>
                  </a:ext>
                </a:extLst>
              </a:tr>
              <a:tr h="547927">
                <a:tc>
                  <a:txBody>
                    <a:bodyPr/>
                    <a:lstStyle/>
                    <a:p>
                      <a:pPr algn="l"/>
                      <a:r>
                        <a:rPr lang="en-IN" sz="1800" b="0" i="0" dirty="0">
                          <a:solidFill>
                            <a:schemeClr val="tx1"/>
                          </a:solidFill>
                          <a:latin typeface="Cambria" panose="02040503050406030204" pitchFamily="18" charset="0"/>
                          <a:ea typeface="Cambria" panose="02040503050406030204" pitchFamily="18" charset="0"/>
                          <a:cs typeface="Calibri" panose="020F0502020204030204" pitchFamily="34" charset="0"/>
                        </a:rPr>
                        <a:t>7.</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dirty="0">
                          <a:solidFill>
                            <a:schemeClr val="tx1">
                              <a:lumMod val="95000"/>
                              <a:lumOff val="5000"/>
                            </a:schemeClr>
                          </a:solidFill>
                          <a:latin typeface="Cambria" panose="02040503050406030204" pitchFamily="18" charset="0"/>
                          <a:ea typeface="Cambria" panose="02040503050406030204" pitchFamily="18" charset="0"/>
                          <a:cs typeface="Calibri" panose="020F0502020204030204" pitchFamily="34" charset="0"/>
                        </a:rPr>
                        <a:t>Port –Wise SEZ Gross Exports </a:t>
                      </a:r>
                      <a:endParaRPr lang="en-IN" sz="1800" b="0" i="0" dirty="0">
                        <a:solidFill>
                          <a:schemeClr val="tx1">
                            <a:lumMod val="95000"/>
                            <a:lumOff val="5000"/>
                          </a:schemeClr>
                        </a:solidFill>
                        <a:latin typeface="Cambria" panose="02040503050406030204" pitchFamily="18" charset="0"/>
                        <a:ea typeface="Cambria" panose="02040503050406030204" pitchFamily="18" charset="0"/>
                        <a:cs typeface="Calibri" panose="020F0502020204030204" pitchFamily="34" charset="0"/>
                      </a:endParaRPr>
                    </a:p>
                  </a:txBody>
                  <a:tcPr anchor="ctr"/>
                </a:tc>
                <a:tc>
                  <a:txBody>
                    <a:bodyPr/>
                    <a:lstStyle/>
                    <a:p>
                      <a:pPr algn="ctr"/>
                      <a:r>
                        <a:rPr lang="en-IN" sz="1800" b="0" dirty="0">
                          <a:solidFill>
                            <a:schemeClr val="tx1"/>
                          </a:solidFill>
                          <a:latin typeface="Cambria" panose="02040503050406030204" pitchFamily="18" charset="0"/>
                          <a:ea typeface="Cambria" panose="02040503050406030204" pitchFamily="18" charset="0"/>
                          <a:cs typeface="Calibri" panose="020F0502020204030204" pitchFamily="34" charset="0"/>
                        </a:rPr>
                        <a:t>10</a:t>
                      </a:r>
                    </a:p>
                  </a:txBody>
                  <a:tcPr anchor="ctr"/>
                </a:tc>
                <a:extLst>
                  <a:ext uri="{0D108BD9-81ED-4DB2-BD59-A6C34878D82A}">
                    <a16:rowId xmlns:a16="http://schemas.microsoft.com/office/drawing/2014/main" val="1947942984"/>
                  </a:ext>
                </a:extLst>
              </a:tr>
              <a:tr h="547927">
                <a:tc>
                  <a:txBody>
                    <a:bodyPr/>
                    <a:lstStyle/>
                    <a:p>
                      <a:pPr algn="l"/>
                      <a:r>
                        <a:rPr lang="en-IN" sz="1800" b="0" i="0" dirty="0">
                          <a:solidFill>
                            <a:schemeClr val="tx1"/>
                          </a:solidFill>
                          <a:latin typeface="Cambria" panose="02040503050406030204" pitchFamily="18" charset="0"/>
                          <a:ea typeface="Cambria" panose="02040503050406030204" pitchFamily="18" charset="0"/>
                          <a:cs typeface="Calibri" panose="020F0502020204030204" pitchFamily="34" charset="0"/>
                        </a:rPr>
                        <a:t>8.</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dirty="0">
                          <a:solidFill>
                            <a:schemeClr val="tx1">
                              <a:lumMod val="95000"/>
                              <a:lumOff val="5000"/>
                            </a:schemeClr>
                          </a:solidFill>
                          <a:latin typeface="Cambria" panose="02040503050406030204" pitchFamily="18" charset="0"/>
                          <a:ea typeface="Cambria" panose="02040503050406030204" pitchFamily="18" charset="0"/>
                        </a:rPr>
                        <a:t>Top 10 Export Destinations for G&amp;J products </a:t>
                      </a:r>
                      <a:endParaRPr lang="en-IN" sz="1800" b="0" i="0" dirty="0">
                        <a:solidFill>
                          <a:schemeClr val="tx1">
                            <a:lumMod val="95000"/>
                            <a:lumOff val="5000"/>
                          </a:schemeClr>
                        </a:solidFill>
                        <a:latin typeface="Cambria" panose="02040503050406030204" pitchFamily="18" charset="0"/>
                        <a:ea typeface="Cambria" panose="02040503050406030204" pitchFamily="18" charset="0"/>
                        <a:cs typeface="Calibri" panose="020F0502020204030204" pitchFamily="34" charset="0"/>
                      </a:endParaRPr>
                    </a:p>
                  </a:txBody>
                  <a:tcPr anchor="ctr"/>
                </a:tc>
                <a:tc>
                  <a:txBody>
                    <a:bodyPr/>
                    <a:lstStyle/>
                    <a:p>
                      <a:pPr algn="ctr"/>
                      <a:r>
                        <a:rPr lang="en-IN" sz="1800" b="0" dirty="0">
                          <a:solidFill>
                            <a:schemeClr val="tx1"/>
                          </a:solidFill>
                          <a:latin typeface="Cambria" panose="02040503050406030204" pitchFamily="18" charset="0"/>
                          <a:ea typeface="Cambria" panose="02040503050406030204" pitchFamily="18" charset="0"/>
                          <a:cs typeface="Calibri" panose="020F0502020204030204" pitchFamily="34" charset="0"/>
                        </a:rPr>
                        <a:t>11</a:t>
                      </a:r>
                    </a:p>
                  </a:txBody>
                  <a:tcPr anchor="ctr"/>
                </a:tc>
                <a:extLst>
                  <a:ext uri="{0D108BD9-81ED-4DB2-BD59-A6C34878D82A}">
                    <a16:rowId xmlns:a16="http://schemas.microsoft.com/office/drawing/2014/main" val="3347900158"/>
                  </a:ext>
                </a:extLst>
              </a:tr>
              <a:tr h="547927">
                <a:tc>
                  <a:txBody>
                    <a:bodyPr/>
                    <a:lstStyle/>
                    <a:p>
                      <a:pPr algn="l"/>
                      <a:r>
                        <a:rPr lang="en-IN" sz="1800" b="0" i="0" dirty="0">
                          <a:solidFill>
                            <a:schemeClr val="tx1"/>
                          </a:solidFill>
                          <a:latin typeface="Cambria" panose="02040503050406030204" pitchFamily="18" charset="0"/>
                          <a:ea typeface="Cambria" panose="02040503050406030204" pitchFamily="18" charset="0"/>
                          <a:cs typeface="Calibri" panose="020F0502020204030204" pitchFamily="34" charset="0"/>
                        </a:rPr>
                        <a:t>9.</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dirty="0">
                          <a:solidFill>
                            <a:schemeClr val="tx1">
                              <a:lumMod val="95000"/>
                              <a:lumOff val="5000"/>
                            </a:schemeClr>
                          </a:solidFill>
                          <a:latin typeface="Cambria" panose="02040503050406030204" pitchFamily="18" charset="0"/>
                          <a:ea typeface="Cambria" panose="02040503050406030204" pitchFamily="18" charset="0"/>
                          <a:cs typeface="Calibri" panose="020F0502020204030204" pitchFamily="34" charset="0"/>
                        </a:rPr>
                        <a:t>Key Featured slides –  Global Trade Projections by WTO ,October 2022 </a:t>
                      </a:r>
                      <a:endParaRPr lang="en-IN" sz="1800" b="0" i="0" dirty="0">
                        <a:solidFill>
                          <a:schemeClr val="tx1">
                            <a:lumMod val="95000"/>
                            <a:lumOff val="5000"/>
                          </a:schemeClr>
                        </a:solidFill>
                        <a:latin typeface="Cambria" panose="02040503050406030204" pitchFamily="18" charset="0"/>
                        <a:ea typeface="Cambria" panose="02040503050406030204" pitchFamily="18" charset="0"/>
                        <a:cs typeface="Calibri" panose="020F0502020204030204" pitchFamily="34" charset="0"/>
                      </a:endParaRPr>
                    </a:p>
                  </a:txBody>
                  <a:tcPr anchor="ctr"/>
                </a:tc>
                <a:tc>
                  <a:txBody>
                    <a:bodyPr/>
                    <a:lstStyle/>
                    <a:p>
                      <a:pPr algn="ctr"/>
                      <a:r>
                        <a:rPr lang="en-IN" sz="1800" b="0" dirty="0">
                          <a:solidFill>
                            <a:schemeClr val="tx1"/>
                          </a:solidFill>
                          <a:latin typeface="Cambria" panose="02040503050406030204" pitchFamily="18" charset="0"/>
                          <a:ea typeface="Cambria" panose="02040503050406030204" pitchFamily="18" charset="0"/>
                          <a:cs typeface="Calibri" panose="020F0502020204030204" pitchFamily="34" charset="0"/>
                        </a:rPr>
                        <a:t>12-15</a:t>
                      </a:r>
                    </a:p>
                  </a:txBody>
                  <a:tcPr anchor="ctr"/>
                </a:tc>
                <a:extLst>
                  <a:ext uri="{0D108BD9-81ED-4DB2-BD59-A6C34878D82A}">
                    <a16:rowId xmlns:a16="http://schemas.microsoft.com/office/drawing/2014/main" val="4067851317"/>
                  </a:ext>
                </a:extLst>
              </a:tr>
            </a:tbl>
          </a:graphicData>
        </a:graphic>
      </p:graphicFrame>
      <p:sp>
        <p:nvSpPr>
          <p:cNvPr id="2" name="Slide Number Placeholder 1">
            <a:extLst>
              <a:ext uri="{FF2B5EF4-FFF2-40B4-BE49-F238E27FC236}">
                <a16:creationId xmlns:a16="http://schemas.microsoft.com/office/drawing/2014/main" id="{A65ECF8E-EA28-48AD-A267-ABCF318C86C2}"/>
              </a:ext>
            </a:extLst>
          </p:cNvPr>
          <p:cNvSpPr>
            <a:spLocks noGrp="1"/>
          </p:cNvSpPr>
          <p:nvPr>
            <p:ph type="sldNum" sz="quarter" idx="12"/>
          </p:nvPr>
        </p:nvSpPr>
        <p:spPr/>
        <p:txBody>
          <a:bodyPr/>
          <a:lstStyle/>
          <a:p>
            <a:fld id="{D97A76BE-C088-48CA-ADF1-86B2A1AB1823}" type="slidenum">
              <a:rPr lang="en-IN" smtClean="0"/>
              <a:t>2</a:t>
            </a:fld>
            <a:endParaRPr lang="en-IN" dirty="0"/>
          </a:p>
        </p:txBody>
      </p:sp>
      <p:pic>
        <p:nvPicPr>
          <p:cNvPr id="6" name="Bullet-Gold-Star.png" descr="Bullet-Gold-Star.png">
            <a:extLst>
              <a:ext uri="{FF2B5EF4-FFF2-40B4-BE49-F238E27FC236}">
                <a16:creationId xmlns:a16="http://schemas.microsoft.com/office/drawing/2014/main" id="{892E2CC6-6748-4328-83A3-196FA0FA8282}"/>
              </a:ext>
            </a:extLst>
          </p:cNvPr>
          <p:cNvPicPr>
            <a:picLocks noChangeAspect="1"/>
          </p:cNvPicPr>
          <p:nvPr/>
        </p:nvPicPr>
        <p:blipFill>
          <a:blip r:embed="rId2"/>
          <a:stretch>
            <a:fillRect/>
          </a:stretch>
        </p:blipFill>
        <p:spPr>
          <a:xfrm>
            <a:off x="11180360" y="198272"/>
            <a:ext cx="883028" cy="883029"/>
          </a:xfrm>
          <a:prstGeom prst="rect">
            <a:avLst/>
          </a:prstGeom>
          <a:ln w="12700">
            <a:miter lim="400000"/>
          </a:ln>
        </p:spPr>
      </p:pic>
    </p:spTree>
    <p:extLst>
      <p:ext uri="{BB962C8B-B14F-4D97-AF65-F5344CB8AC3E}">
        <p14:creationId xmlns:p14="http://schemas.microsoft.com/office/powerpoint/2010/main" val="30434338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2C3E7EA-E9A5-4B8B-AC5D-904E31476881}"/>
              </a:ext>
            </a:extLst>
          </p:cNvPr>
          <p:cNvSpPr txBox="1"/>
          <p:nvPr/>
        </p:nvSpPr>
        <p:spPr>
          <a:xfrm>
            <a:off x="5149137" y="24765"/>
            <a:ext cx="2117246" cy="430887"/>
          </a:xfrm>
          <a:prstGeom prst="rect">
            <a:avLst/>
          </a:prstGeom>
          <a:noFill/>
        </p:spPr>
        <p:txBody>
          <a:bodyPr wrap="none" rtlCol="0">
            <a:spAutoFit/>
          </a:bodyPr>
          <a:lstStyle/>
          <a:p>
            <a:pPr algn="ctr"/>
            <a:r>
              <a:rPr lang="en-IN" sz="2200" b="1" dirty="0">
                <a:solidFill>
                  <a:srgbClr val="A19567"/>
                </a:solidFill>
                <a:latin typeface="Cambria" panose="02040503050406030204" pitchFamily="18" charset="0"/>
                <a:ea typeface="Cambria" panose="02040503050406030204" pitchFamily="18" charset="0"/>
              </a:rPr>
              <a:t>Key Highlights </a:t>
            </a:r>
          </a:p>
        </p:txBody>
      </p:sp>
      <p:sp>
        <p:nvSpPr>
          <p:cNvPr id="4" name="Slide Number Placeholder 3">
            <a:extLst>
              <a:ext uri="{FF2B5EF4-FFF2-40B4-BE49-F238E27FC236}">
                <a16:creationId xmlns:a16="http://schemas.microsoft.com/office/drawing/2014/main" id="{061DA3EC-339E-4096-BE57-D3310E86F092}"/>
              </a:ext>
            </a:extLst>
          </p:cNvPr>
          <p:cNvSpPr>
            <a:spLocks noGrp="1"/>
          </p:cNvSpPr>
          <p:nvPr>
            <p:ph type="sldNum" sz="quarter" idx="12"/>
          </p:nvPr>
        </p:nvSpPr>
        <p:spPr/>
        <p:txBody>
          <a:bodyPr/>
          <a:lstStyle/>
          <a:p>
            <a:fld id="{D97A76BE-C088-48CA-ADF1-86B2A1AB1823}" type="slidenum">
              <a:rPr lang="en-IN" smtClean="0"/>
              <a:t>3</a:t>
            </a:fld>
            <a:endParaRPr lang="en-IN" dirty="0"/>
          </a:p>
        </p:txBody>
      </p:sp>
      <p:sp>
        <p:nvSpPr>
          <p:cNvPr id="5" name="Rectangle 4">
            <a:extLst>
              <a:ext uri="{FF2B5EF4-FFF2-40B4-BE49-F238E27FC236}">
                <a16:creationId xmlns:a16="http://schemas.microsoft.com/office/drawing/2014/main" id="{2901FBFF-217F-4587-8AA0-B48318DE44C6}"/>
              </a:ext>
            </a:extLst>
          </p:cNvPr>
          <p:cNvSpPr/>
          <p:nvPr/>
        </p:nvSpPr>
        <p:spPr>
          <a:xfrm>
            <a:off x="0" y="510108"/>
            <a:ext cx="11971020" cy="6047809"/>
          </a:xfrm>
          <a:prstGeom prst="rect">
            <a:avLst/>
          </a:prstGeom>
        </p:spPr>
        <p:txBody>
          <a:bodyPr wrap="square">
            <a:spAutoFit/>
          </a:bodyPr>
          <a:lstStyle/>
          <a:p>
            <a:pPr marL="285750" indent="-285750" algn="just">
              <a:spcAft>
                <a:spcPts val="0"/>
              </a:spcAft>
              <a:buFont typeface="Wingdings" panose="05000000000000000000" pitchFamily="2" charset="2"/>
              <a:buChar char="è"/>
            </a:pPr>
            <a:r>
              <a:rPr lang="en-IN" sz="1700" dirty="0">
                <a:latin typeface="Cambria" panose="02040503050406030204" pitchFamily="18" charset="0"/>
                <a:ea typeface="Cambria" panose="02040503050406030204" pitchFamily="18" charset="0"/>
                <a:cs typeface="Mangal" panose="02040503050203030202" pitchFamily="18" charset="0"/>
              </a:rPr>
              <a:t>During April – November 2022, G&amp;J  exports increased by 1.80 % to  US$ 26.47 billion as compared to exports of  US$ 26.00 billion registered during  April – November 2021. ( As per DGCIS&amp;S &amp; GJEPC November data as per </a:t>
            </a:r>
            <a:r>
              <a:rPr lang="en-IN" sz="1700" dirty="0" err="1">
                <a:latin typeface="Cambria" panose="02040503050406030204" pitchFamily="18" charset="0"/>
                <a:ea typeface="Cambria" panose="02040503050406030204" pitchFamily="18" charset="0"/>
                <a:cs typeface="Mangal" panose="02040503050203030202" pitchFamily="18" charset="0"/>
              </a:rPr>
              <a:t>gjepc</a:t>
            </a:r>
            <a:r>
              <a:rPr lang="en-IN" sz="1700" dirty="0">
                <a:latin typeface="Cambria" panose="02040503050406030204" pitchFamily="18" charset="0"/>
                <a:ea typeface="Cambria" panose="02040503050406030204" pitchFamily="18" charset="0"/>
                <a:cs typeface="Mangal" panose="02040503050203030202" pitchFamily="18" charset="0"/>
              </a:rPr>
              <a:t> ) </a:t>
            </a:r>
          </a:p>
          <a:p>
            <a:pPr algn="just">
              <a:spcAft>
                <a:spcPts val="0"/>
              </a:spcAft>
            </a:pPr>
            <a:endParaRPr lang="en-IN" sz="1700" dirty="0">
              <a:latin typeface="Cambria" panose="02040503050406030204" pitchFamily="18" charset="0"/>
              <a:ea typeface="Cambria" panose="02040503050406030204" pitchFamily="18" charset="0"/>
              <a:cs typeface="Mangal" panose="02040503050203030202" pitchFamily="18" charset="0"/>
            </a:endParaRPr>
          </a:p>
          <a:p>
            <a:pPr marL="285750" indent="-285750" algn="just">
              <a:buFont typeface="Wingdings" panose="05000000000000000000" pitchFamily="2" charset="2"/>
              <a:buChar char="è"/>
            </a:pPr>
            <a:r>
              <a:rPr lang="en-IN" sz="1700" dirty="0">
                <a:latin typeface="Cambria" panose="02040503050406030204" pitchFamily="18" charset="0"/>
                <a:ea typeface="Cambria" panose="02040503050406030204" pitchFamily="18" charset="0"/>
                <a:cs typeface="Mangal" panose="02040503050203030202" pitchFamily="18" charset="0"/>
              </a:rPr>
              <a:t>During April – November 2022, Polished Lab Grown Diamonds(49.77%), Coloured Gemstones (32.20 %) Platinum jewellery (20.09%), Plain Gold Jewellery (12.91  %), Studded gold Jewellery (6.65 %) and Silver Jewellery (29.05%)  witnessed a positive export growth rate as compared to April – November 2021 while export of  Cut &amp; Polished Diamonds (-5.43 %)  have witnessed negative growth in the same period. </a:t>
            </a:r>
          </a:p>
          <a:p>
            <a:pPr marL="285750" indent="-285750" algn="just">
              <a:buFont typeface="Wingdings" panose="05000000000000000000" pitchFamily="2" charset="2"/>
              <a:buChar char="è"/>
            </a:pPr>
            <a:endParaRPr lang="en-IN" sz="1700" dirty="0">
              <a:solidFill>
                <a:schemeClr val="tx1"/>
              </a:solidFill>
              <a:effectLst/>
              <a:latin typeface="Cambria" panose="02040503050406030204" pitchFamily="18" charset="0"/>
              <a:ea typeface="Cambria" panose="02040503050406030204" pitchFamily="18" charset="0"/>
              <a:cs typeface="Mangal" panose="02040503050203030202" pitchFamily="18" charset="0"/>
            </a:endParaRPr>
          </a:p>
          <a:p>
            <a:pPr marL="285750" indent="-285750" algn="just">
              <a:buFont typeface="Wingdings" panose="05000000000000000000" pitchFamily="2" charset="2"/>
              <a:buChar char="è"/>
            </a:pPr>
            <a:r>
              <a:rPr lang="en-IN" sz="1700" dirty="0">
                <a:solidFill>
                  <a:schemeClr val="tx1"/>
                </a:solidFill>
                <a:effectLst/>
                <a:latin typeface="Cambria" panose="02040503050406030204" pitchFamily="18" charset="0"/>
                <a:ea typeface="Cambria" panose="02040503050406030204" pitchFamily="18" charset="0"/>
                <a:cs typeface="Mangal" panose="02040503050203030202" pitchFamily="18" charset="0"/>
              </a:rPr>
              <a:t>Gross exports from almost all regions , barring the Western region  and Northern region ,  </a:t>
            </a:r>
            <a:r>
              <a:rPr lang="en-IN" sz="1700" dirty="0">
                <a:solidFill>
                  <a:schemeClr val="tx1"/>
                </a:solidFill>
                <a:latin typeface="Cambria" panose="02040503050406030204" pitchFamily="18" charset="0"/>
                <a:ea typeface="Cambria" panose="02040503050406030204" pitchFamily="18" charset="0"/>
                <a:cs typeface="Mangal" panose="02040503050203030202" pitchFamily="18" charset="0"/>
              </a:rPr>
              <a:t>have recorded  positive </a:t>
            </a:r>
            <a:r>
              <a:rPr lang="en-IN" sz="1700" dirty="0">
                <a:solidFill>
                  <a:schemeClr val="tx1"/>
                </a:solidFill>
                <a:effectLst/>
                <a:latin typeface="Cambria" panose="02040503050406030204" pitchFamily="18" charset="0"/>
                <a:ea typeface="Cambria" panose="02040503050406030204" pitchFamily="18" charset="0"/>
                <a:cs typeface="Mangal" panose="02040503050203030202" pitchFamily="18" charset="0"/>
              </a:rPr>
              <a:t>export growth in  April – November 2022 over the exports recorded in April – November 2021.</a:t>
            </a:r>
          </a:p>
          <a:p>
            <a:pPr marL="285750" indent="-285750" algn="just">
              <a:buFont typeface="Wingdings" panose="05000000000000000000" pitchFamily="2" charset="2"/>
              <a:buChar char="è"/>
            </a:pPr>
            <a:endParaRPr lang="en-IN" sz="1700" dirty="0">
              <a:latin typeface="Cambria" panose="02040503050406030204" pitchFamily="18" charset="0"/>
              <a:ea typeface="Cambria" panose="02040503050406030204" pitchFamily="18" charset="0"/>
              <a:cs typeface="Mangal" panose="02040503050203030202" pitchFamily="18" charset="0"/>
            </a:endParaRPr>
          </a:p>
          <a:p>
            <a:pPr marL="285750" indent="-285750" algn="just">
              <a:buFont typeface="Wingdings" panose="05000000000000000000" pitchFamily="2" charset="2"/>
              <a:buChar char="è"/>
            </a:pPr>
            <a:r>
              <a:rPr lang="en-US" sz="1700" dirty="0">
                <a:latin typeface="Cambria" panose="02040503050406030204" pitchFamily="18" charset="0"/>
                <a:ea typeface="Cambria" panose="02040503050406030204" pitchFamily="18" charset="0"/>
              </a:rPr>
              <a:t>Exports from Jaipur, Delhi, Chennai &amp; Visakhapatnam SEZs have witnessed a rise  in April – October 2022 as compared to April –October   2021 while exports from SEEPZ and Cochin have declined in the same period .</a:t>
            </a:r>
            <a:r>
              <a:rPr lang="en-IN" sz="1700" dirty="0">
                <a:solidFill>
                  <a:schemeClr val="tx1"/>
                </a:solidFill>
                <a:latin typeface="Cambria" panose="02040503050406030204" pitchFamily="18" charset="0"/>
                <a:ea typeface="Cambria" panose="02040503050406030204" pitchFamily="18" charset="0"/>
                <a:cs typeface="Mangal" panose="02040503050203030202" pitchFamily="18" charset="0"/>
              </a:rPr>
              <a:t> Overall, there is a growth of (+) 12.84% in exports to US$ 5209.13 million in April – November 2022  from US$ 4616.27  million recorded in April – November 2021</a:t>
            </a:r>
            <a:endParaRPr lang="en-IN" sz="1700" dirty="0">
              <a:solidFill>
                <a:schemeClr val="tx1"/>
              </a:solidFill>
              <a:effectLst/>
              <a:latin typeface="Cambria" panose="02040503050406030204" pitchFamily="18" charset="0"/>
              <a:ea typeface="Cambria" panose="02040503050406030204" pitchFamily="18" charset="0"/>
              <a:cs typeface="Mangal" panose="02040503050203030202" pitchFamily="18" charset="0"/>
            </a:endParaRPr>
          </a:p>
          <a:p>
            <a:pPr algn="just"/>
            <a:endParaRPr lang="en-US" sz="1700" dirty="0">
              <a:latin typeface="Cambria" panose="02040503050406030204" pitchFamily="18" charset="0"/>
              <a:ea typeface="Cambria" panose="02040503050406030204" pitchFamily="18" charset="0"/>
            </a:endParaRPr>
          </a:p>
          <a:p>
            <a:pPr marL="285750" indent="-285750" algn="just">
              <a:buFont typeface="Wingdings" panose="05000000000000000000" pitchFamily="2" charset="2"/>
              <a:buChar char="è"/>
            </a:pPr>
            <a:r>
              <a:rPr lang="en-US" sz="1600" dirty="0">
                <a:latin typeface="Cambria" panose="02040503050406030204" pitchFamily="18" charset="0"/>
                <a:ea typeface="Cambria" panose="02040503050406030204" pitchFamily="18" charset="0"/>
              </a:rPr>
              <a:t>Gem and </a:t>
            </a:r>
            <a:r>
              <a:rPr lang="en-US" sz="1600" dirty="0" err="1">
                <a:latin typeface="Cambria" panose="02040503050406030204" pitchFamily="18" charset="0"/>
                <a:ea typeface="Cambria" panose="02040503050406030204" pitchFamily="18" charset="0"/>
              </a:rPr>
              <a:t>Jewellery</a:t>
            </a:r>
            <a:r>
              <a:rPr lang="en-US" sz="1600" dirty="0">
                <a:latin typeface="Cambria" panose="02040503050406030204" pitchFamily="18" charset="0"/>
                <a:ea typeface="Cambria" panose="02040503050406030204" pitchFamily="18" charset="0"/>
              </a:rPr>
              <a:t> exports to USA , Hong Kong ,Israel , UK &amp;  Netherlands  have recorded  negative growths  of (-) 7.81% , (-)9.28% , (-) 11.27 %, (-)4.89 % and (-)38.85 % respectively    during April – November 2022 as compared to April – November 2021.  While, gem and </a:t>
            </a:r>
            <a:r>
              <a:rPr lang="en-US" sz="1600" dirty="0" err="1">
                <a:latin typeface="Cambria" panose="02040503050406030204" pitchFamily="18" charset="0"/>
                <a:ea typeface="Cambria" panose="02040503050406030204" pitchFamily="18" charset="0"/>
              </a:rPr>
              <a:t>jewellery</a:t>
            </a:r>
            <a:r>
              <a:rPr lang="en-US" sz="1600" dirty="0">
                <a:latin typeface="Cambria" panose="02040503050406030204" pitchFamily="18" charset="0"/>
                <a:ea typeface="Cambria" panose="02040503050406030204" pitchFamily="18" charset="0"/>
              </a:rPr>
              <a:t> exports to other destinations such as  U.A.E, Belgium,  Singapore, Thailand and Switzerland have shown a rise during the stated time period. </a:t>
            </a:r>
          </a:p>
          <a:p>
            <a:pPr algn="just"/>
            <a:endParaRPr lang="en-US" sz="1700" dirty="0">
              <a:latin typeface="Cambria" panose="02040503050406030204" pitchFamily="18" charset="0"/>
              <a:ea typeface="Cambria" panose="02040503050406030204" pitchFamily="18" charset="0"/>
            </a:endParaRPr>
          </a:p>
          <a:p>
            <a:pPr marL="285750" indent="-285750" algn="just">
              <a:buFont typeface="Wingdings" panose="05000000000000000000" pitchFamily="2" charset="2"/>
              <a:buChar char="è"/>
            </a:pPr>
            <a:r>
              <a:rPr lang="en-US" sz="1700" dirty="0">
                <a:latin typeface="Cambria" panose="02040503050406030204" pitchFamily="18" charset="0"/>
                <a:ea typeface="Cambria" panose="02040503050406030204" pitchFamily="18" charset="0"/>
              </a:rPr>
              <a:t>According to the WTO Trade Statistics &amp; Outlook 2022,  the merchandise trade volume is expected to grow by 3.5  % in 2022, and  1 % in 2023</a:t>
            </a:r>
            <a:endParaRPr lang="en-US" sz="1550" dirty="0">
              <a:solidFill>
                <a:srgbClr val="FF0000"/>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4086976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5C5AC20-0A06-F585-700B-EE22E4852D8C}"/>
              </a:ext>
            </a:extLst>
          </p:cNvPr>
          <p:cNvSpPr txBox="1"/>
          <p:nvPr/>
        </p:nvSpPr>
        <p:spPr>
          <a:xfrm>
            <a:off x="-2" y="0"/>
            <a:ext cx="4494364" cy="156966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3200" b="1" i="0" u="none" strike="noStrike" kern="1200" cap="none" spc="0" normalizeH="0" baseline="0" noProof="0" dirty="0">
                <a:ln>
                  <a:noFill/>
                </a:ln>
                <a:solidFill>
                  <a:srgbClr val="4472C4">
                    <a:lumMod val="50000"/>
                  </a:srgbClr>
                </a:solidFill>
                <a:effectLst/>
                <a:uLnTx/>
                <a:uFillTx/>
                <a:latin typeface="Calibri" panose="020F0502020204030204"/>
                <a:ea typeface="+mn-ea"/>
                <a:cs typeface="+mn-cs"/>
              </a:rPr>
              <a:t>Gem and </a:t>
            </a:r>
            <a:r>
              <a:rPr kumimoji="0" lang="en-IN" sz="3200" b="1" i="0" u="none" strike="noStrike" kern="1200" cap="none" spc="0" normalizeH="0" baseline="0" noProof="0" dirty="0">
                <a:ln>
                  <a:noFill/>
                </a:ln>
                <a:solidFill>
                  <a:srgbClr val="4472C4">
                    <a:lumMod val="50000"/>
                  </a:srgbClr>
                </a:solidFill>
                <a:effectLst/>
                <a:uLnTx/>
                <a:uFillTx/>
                <a:latin typeface="Cambria" panose="02040503050406030204" pitchFamily="18" charset="0"/>
                <a:ea typeface="Cambria" panose="02040503050406030204" pitchFamily="18" charset="0"/>
              </a:rPr>
              <a:t>Jewellery</a:t>
            </a:r>
            <a:r>
              <a:rPr kumimoji="0" lang="en-IN" sz="3200" b="1" i="0" u="none" strike="noStrike" kern="1200" cap="none" spc="0" normalizeH="0" baseline="0" noProof="0" dirty="0">
                <a:ln>
                  <a:noFill/>
                </a:ln>
                <a:solidFill>
                  <a:srgbClr val="4472C4">
                    <a:lumMod val="50000"/>
                  </a:srgbClr>
                </a:solidFill>
                <a:effectLst/>
                <a:uLnTx/>
                <a:uFillTx/>
                <a:latin typeface="Calibri" panose="020F0502020204030204"/>
                <a:ea typeface="+mn-ea"/>
                <a:cs typeface="+mn-cs"/>
              </a:rPr>
              <a:t> Gross Exports (P):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3200" b="1" i="0" u="none" strike="noStrike" kern="1200" cap="none" spc="0" normalizeH="0" baseline="0" noProof="0" dirty="0">
                <a:ln>
                  <a:noFill/>
                </a:ln>
                <a:solidFill>
                  <a:srgbClr val="4472C4">
                    <a:lumMod val="50000"/>
                  </a:srgbClr>
                </a:solidFill>
                <a:effectLst/>
                <a:uLnTx/>
                <a:uFillTx/>
                <a:latin typeface="Calibri" panose="020F0502020204030204"/>
                <a:ea typeface="+mn-ea"/>
                <a:cs typeface="+mn-cs"/>
              </a:rPr>
              <a:t>April – November 2022</a:t>
            </a:r>
          </a:p>
        </p:txBody>
      </p:sp>
      <p:sp>
        <p:nvSpPr>
          <p:cNvPr id="6" name="TextBox 5">
            <a:extLst>
              <a:ext uri="{FF2B5EF4-FFF2-40B4-BE49-F238E27FC236}">
                <a16:creationId xmlns:a16="http://schemas.microsoft.com/office/drawing/2014/main" id="{7C07511D-1918-1515-0EE3-FF99CD3F68BC}"/>
              </a:ext>
            </a:extLst>
          </p:cNvPr>
          <p:cNvSpPr txBox="1"/>
          <p:nvPr/>
        </p:nvSpPr>
        <p:spPr>
          <a:xfrm>
            <a:off x="363959" y="1502266"/>
            <a:ext cx="2994992" cy="58477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IN" sz="16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Gross Exports (US$ billion)</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IN" sz="16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 April – November 2022</a:t>
            </a:r>
          </a:p>
        </p:txBody>
      </p:sp>
      <p:sp>
        <p:nvSpPr>
          <p:cNvPr id="7" name="TextBox 6">
            <a:extLst>
              <a:ext uri="{FF2B5EF4-FFF2-40B4-BE49-F238E27FC236}">
                <a16:creationId xmlns:a16="http://schemas.microsoft.com/office/drawing/2014/main" id="{F078CE98-EF0A-2E19-0470-160D391CC003}"/>
              </a:ext>
            </a:extLst>
          </p:cNvPr>
          <p:cNvSpPr txBox="1"/>
          <p:nvPr/>
        </p:nvSpPr>
        <p:spPr>
          <a:xfrm>
            <a:off x="5764791" y="0"/>
            <a:ext cx="5973045" cy="369332"/>
          </a:xfrm>
          <a:prstGeom prst="rect">
            <a:avLst/>
          </a:prstGeom>
          <a:solidFill>
            <a:schemeClr val="bg2"/>
          </a:solid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18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Exports Growth : 1.80%  y-o-y (April- November 2022) </a:t>
            </a:r>
          </a:p>
        </p:txBody>
      </p:sp>
      <p:sp>
        <p:nvSpPr>
          <p:cNvPr id="8" name="TextBox 7">
            <a:extLst>
              <a:ext uri="{FF2B5EF4-FFF2-40B4-BE49-F238E27FC236}">
                <a16:creationId xmlns:a16="http://schemas.microsoft.com/office/drawing/2014/main" id="{67C97C3E-568E-A274-683F-21282387BCFB}"/>
              </a:ext>
            </a:extLst>
          </p:cNvPr>
          <p:cNvSpPr txBox="1"/>
          <p:nvPr/>
        </p:nvSpPr>
        <p:spPr>
          <a:xfrm>
            <a:off x="10490893" y="6488668"/>
            <a:ext cx="1701107"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1800" b="0" i="0" u="none" strike="noStrike" kern="1200" cap="none" spc="0" normalizeH="0" baseline="0" noProof="0" dirty="0">
                <a:ln>
                  <a:noFill/>
                </a:ln>
                <a:solidFill>
                  <a:prstClr val="black"/>
                </a:solidFill>
                <a:effectLst/>
                <a:uLnTx/>
                <a:uFillTx/>
                <a:latin typeface="Calibri" panose="020F0502020204030204"/>
                <a:ea typeface="+mn-ea"/>
                <a:cs typeface="+mn-cs"/>
              </a:rPr>
              <a:t>DGCI&amp;S &amp;GJEPC</a:t>
            </a:r>
          </a:p>
        </p:txBody>
      </p:sp>
      <p:sp>
        <p:nvSpPr>
          <p:cNvPr id="2" name="TextBox 1">
            <a:extLst>
              <a:ext uri="{FF2B5EF4-FFF2-40B4-BE49-F238E27FC236}">
                <a16:creationId xmlns:a16="http://schemas.microsoft.com/office/drawing/2014/main" id="{33C1DD95-4D3D-A05F-F4C3-A6666A86EE7D}"/>
              </a:ext>
            </a:extLst>
          </p:cNvPr>
          <p:cNvSpPr txBox="1"/>
          <p:nvPr/>
        </p:nvSpPr>
        <p:spPr>
          <a:xfrm>
            <a:off x="-2" y="6566247"/>
            <a:ext cx="4907084" cy="276999"/>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1200" b="0" i="0" u="none" strike="noStrike" kern="1200" cap="none" spc="0" normalizeH="0" baseline="0" noProof="0" dirty="0">
                <a:ln>
                  <a:noFill/>
                </a:ln>
                <a:solidFill>
                  <a:prstClr val="black"/>
                </a:solidFill>
                <a:effectLst/>
                <a:uLnTx/>
                <a:uFillTx/>
                <a:latin typeface="Calibri" panose="020F0502020204030204"/>
                <a:ea typeface="+mn-ea"/>
                <a:cs typeface="+mn-cs"/>
              </a:rPr>
              <a:t>Source : DGCIS &amp; GJEPC  November Data as per GJEPC</a:t>
            </a:r>
          </a:p>
        </p:txBody>
      </p:sp>
      <p:graphicFrame>
        <p:nvGraphicFramePr>
          <p:cNvPr id="11" name="Chart 10">
            <a:extLst>
              <a:ext uri="{FF2B5EF4-FFF2-40B4-BE49-F238E27FC236}">
                <a16:creationId xmlns:a16="http://schemas.microsoft.com/office/drawing/2014/main" id="{6D3CCFA8-8BBA-64B4-73D9-0F862DA6EAEA}"/>
              </a:ext>
            </a:extLst>
          </p:cNvPr>
          <p:cNvGraphicFramePr>
            <a:graphicFrameLocks/>
          </p:cNvGraphicFramePr>
          <p:nvPr>
            <p:extLst>
              <p:ext uri="{D42A27DB-BD31-4B8C-83A1-F6EECF244321}">
                <p14:modId xmlns:p14="http://schemas.microsoft.com/office/powerpoint/2010/main" val="2838936350"/>
              </p:ext>
            </p:extLst>
          </p:nvPr>
        </p:nvGraphicFramePr>
        <p:xfrm>
          <a:off x="5128318" y="596377"/>
          <a:ext cx="6871025" cy="5709532"/>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2" name="Table 11">
            <a:extLst>
              <a:ext uri="{FF2B5EF4-FFF2-40B4-BE49-F238E27FC236}">
                <a16:creationId xmlns:a16="http://schemas.microsoft.com/office/drawing/2014/main" id="{35908D00-B1A4-7B35-68F9-C79A61ED2A47}"/>
              </a:ext>
            </a:extLst>
          </p:cNvPr>
          <p:cNvGraphicFramePr>
            <a:graphicFrameLocks noGrp="1"/>
          </p:cNvGraphicFramePr>
          <p:nvPr>
            <p:extLst>
              <p:ext uri="{D42A27DB-BD31-4B8C-83A1-F6EECF244321}">
                <p14:modId xmlns:p14="http://schemas.microsoft.com/office/powerpoint/2010/main" val="867906005"/>
              </p:ext>
            </p:extLst>
          </p:nvPr>
        </p:nvGraphicFramePr>
        <p:xfrm>
          <a:off x="105912" y="2170963"/>
          <a:ext cx="4494363" cy="4203958"/>
        </p:xfrm>
        <a:graphic>
          <a:graphicData uri="http://schemas.openxmlformats.org/drawingml/2006/table">
            <a:tbl>
              <a:tblPr/>
              <a:tblGrid>
                <a:gridCol w="1067280">
                  <a:extLst>
                    <a:ext uri="{9D8B030D-6E8A-4147-A177-3AD203B41FA5}">
                      <a16:colId xmlns:a16="http://schemas.microsoft.com/office/drawing/2014/main" val="1984917060"/>
                    </a:ext>
                  </a:extLst>
                </a:gridCol>
                <a:gridCol w="1375309">
                  <a:extLst>
                    <a:ext uri="{9D8B030D-6E8A-4147-A177-3AD203B41FA5}">
                      <a16:colId xmlns:a16="http://schemas.microsoft.com/office/drawing/2014/main" val="546764229"/>
                    </a:ext>
                  </a:extLst>
                </a:gridCol>
                <a:gridCol w="1172443">
                  <a:extLst>
                    <a:ext uri="{9D8B030D-6E8A-4147-A177-3AD203B41FA5}">
                      <a16:colId xmlns:a16="http://schemas.microsoft.com/office/drawing/2014/main" val="2724296806"/>
                    </a:ext>
                  </a:extLst>
                </a:gridCol>
                <a:gridCol w="879331">
                  <a:extLst>
                    <a:ext uri="{9D8B030D-6E8A-4147-A177-3AD203B41FA5}">
                      <a16:colId xmlns:a16="http://schemas.microsoft.com/office/drawing/2014/main" val="579182055"/>
                    </a:ext>
                  </a:extLst>
                </a:gridCol>
              </a:tblGrid>
              <a:tr h="742772">
                <a:tc rowSpan="3">
                  <a:txBody>
                    <a:bodyPr/>
                    <a:lstStyle/>
                    <a:p>
                      <a:pPr algn="ctr" rtl="0" fontAlgn="ctr"/>
                      <a:r>
                        <a:rPr lang="en-IN" sz="1400" b="1" i="0" u="none" strike="noStrike" dirty="0">
                          <a:solidFill>
                            <a:srgbClr val="000000"/>
                          </a:solidFill>
                          <a:effectLst/>
                          <a:latin typeface="Cambria" panose="02040503050406030204" pitchFamily="18" charset="0"/>
                        </a:rPr>
                        <a:t>Months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rtl="0" fontAlgn="ctr"/>
                      <a:r>
                        <a:rPr lang="en-IN" sz="1400" b="1" i="0" u="none" strike="noStrike" dirty="0">
                          <a:solidFill>
                            <a:srgbClr val="000000"/>
                          </a:solidFill>
                          <a:effectLst/>
                          <a:latin typeface="Cambria" panose="02040503050406030204" pitchFamily="18" charset="0"/>
                        </a:rPr>
                        <a:t>Gross Exports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rtl="0" fontAlgn="ctr"/>
                      <a:r>
                        <a:rPr lang="en-IN" sz="1400" b="1" i="0" u="none" strike="noStrike">
                          <a:solidFill>
                            <a:srgbClr val="000000"/>
                          </a:solidFill>
                          <a:effectLst/>
                          <a:latin typeface="Cambria" panose="02040503050406030204" pitchFamily="18" charset="0"/>
                        </a:rPr>
                        <a:t>Gross Exports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rtl="0" fontAlgn="ctr"/>
                      <a:r>
                        <a:rPr lang="en-IN" sz="1400" b="1" i="0" u="none" strike="noStrike">
                          <a:solidFill>
                            <a:srgbClr val="000000"/>
                          </a:solidFill>
                          <a:effectLst/>
                          <a:latin typeface="Cambria" panose="02040503050406030204" pitchFamily="18" charset="0"/>
                        </a:rPr>
                        <a:t>% Growth/ decline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764374354"/>
                  </a:ext>
                </a:extLst>
              </a:tr>
              <a:tr h="522772">
                <a:tc vMerge="1">
                  <a:txBody>
                    <a:bodyPr/>
                    <a:lstStyle/>
                    <a:p>
                      <a:endParaRPr lang="en-IN"/>
                    </a:p>
                  </a:txBody>
                  <a:tcPr/>
                </a:tc>
                <a:tc>
                  <a:txBody>
                    <a:bodyPr/>
                    <a:lstStyle/>
                    <a:p>
                      <a:pPr algn="ctr" rtl="0" fontAlgn="ctr"/>
                      <a:r>
                        <a:rPr lang="en-IN" sz="1400" b="1" i="0" u="none" strike="noStrike">
                          <a:solidFill>
                            <a:srgbClr val="000000"/>
                          </a:solidFill>
                          <a:effectLst/>
                          <a:latin typeface="Cambria" panose="02040503050406030204" pitchFamily="18" charset="0"/>
                        </a:rPr>
                        <a:t>FY 2021- 2022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rtl="0" fontAlgn="ctr"/>
                      <a:r>
                        <a:rPr lang="en-IN" sz="1400" b="1" i="0" u="none" strike="noStrike">
                          <a:solidFill>
                            <a:srgbClr val="000000"/>
                          </a:solidFill>
                          <a:effectLst/>
                          <a:latin typeface="Cambria" panose="02040503050406030204" pitchFamily="18" charset="0"/>
                        </a:rPr>
                        <a:t>FY 2022-2023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rowSpan="2">
                  <a:txBody>
                    <a:bodyPr/>
                    <a:lstStyle/>
                    <a:p>
                      <a:pPr algn="ctr" rtl="0" fontAlgn="ctr"/>
                      <a:r>
                        <a:rPr lang="en-IN" sz="1400" b="1" i="0" u="none" strike="noStrike">
                          <a:solidFill>
                            <a:srgbClr val="000000"/>
                          </a:solidFill>
                          <a:effectLst/>
                          <a:latin typeface="Cambria" panose="02040503050406030204" pitchFamily="18" charset="0"/>
                        </a:rPr>
                        <a:t> (Y-o-Y)</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384040261"/>
                  </a:ext>
                </a:extLst>
              </a:tr>
              <a:tr h="261386">
                <a:tc vMerge="1">
                  <a:txBody>
                    <a:bodyPr/>
                    <a:lstStyle/>
                    <a:p>
                      <a:endParaRPr lang="en-IN"/>
                    </a:p>
                  </a:txBody>
                  <a:tcPr/>
                </a:tc>
                <a:tc>
                  <a:txBody>
                    <a:bodyPr/>
                    <a:lstStyle/>
                    <a:p>
                      <a:pPr algn="ctr" rtl="0" fontAlgn="ctr"/>
                      <a:r>
                        <a:rPr lang="en-IN" sz="1400" b="1" i="0" u="none" strike="noStrike">
                          <a:solidFill>
                            <a:srgbClr val="000000"/>
                          </a:solidFill>
                          <a:effectLst/>
                          <a:latin typeface="Cambria" panose="02040503050406030204" pitchFamily="18" charset="0"/>
                        </a:rPr>
                        <a:t>US$ Billion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rtl="0" fontAlgn="ctr"/>
                      <a:r>
                        <a:rPr lang="en-IN" sz="1400" b="1" i="0" u="none" strike="noStrike">
                          <a:solidFill>
                            <a:srgbClr val="000000"/>
                          </a:solidFill>
                          <a:effectLst/>
                          <a:latin typeface="Cambria" panose="02040503050406030204" pitchFamily="18" charset="0"/>
                        </a:rPr>
                        <a:t>US$ Billion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vMerge="1">
                  <a:txBody>
                    <a:bodyPr/>
                    <a:lstStyle/>
                    <a:p>
                      <a:endParaRPr lang="en-IN"/>
                    </a:p>
                  </a:txBody>
                  <a:tcPr/>
                </a:tc>
                <a:extLst>
                  <a:ext uri="{0D108BD9-81ED-4DB2-BD59-A6C34878D82A}">
                    <a16:rowId xmlns:a16="http://schemas.microsoft.com/office/drawing/2014/main" val="4035226339"/>
                  </a:ext>
                </a:extLst>
              </a:tr>
              <a:tr h="272277">
                <a:tc>
                  <a:txBody>
                    <a:bodyPr/>
                    <a:lstStyle/>
                    <a:p>
                      <a:pPr algn="l" rtl="0" fontAlgn="ctr"/>
                      <a:r>
                        <a:rPr lang="en-IN" sz="1400" b="0" i="0" u="none" strike="noStrike">
                          <a:solidFill>
                            <a:srgbClr val="000000"/>
                          </a:solidFill>
                          <a:effectLst/>
                          <a:latin typeface="Cambria" panose="02040503050406030204" pitchFamily="18" charset="0"/>
                        </a:rPr>
                        <a:t>April</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IN" sz="1400" b="0" i="0" u="none" strike="noStrike">
                          <a:solidFill>
                            <a:srgbClr val="000000"/>
                          </a:solidFill>
                          <a:effectLst/>
                          <a:latin typeface="Cambria" panose="02040503050406030204" pitchFamily="18" charset="0"/>
                        </a:rPr>
                        <a:t>3.39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IN" sz="1400" b="0" i="0" u="none" strike="noStrike">
                          <a:solidFill>
                            <a:srgbClr val="000000"/>
                          </a:solidFill>
                          <a:effectLst/>
                          <a:latin typeface="Cambria" panose="02040503050406030204" pitchFamily="18" charset="0"/>
                        </a:rPr>
                        <a:t>3.48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IN" sz="1400" b="0" i="0" u="none" strike="noStrike">
                          <a:solidFill>
                            <a:srgbClr val="000000"/>
                          </a:solidFill>
                          <a:effectLst/>
                          <a:latin typeface="Calibri" panose="020F0502020204030204" pitchFamily="34" charset="0"/>
                        </a:rPr>
                        <a:t>2.56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66692061"/>
                  </a:ext>
                </a:extLst>
              </a:tr>
              <a:tr h="272277">
                <a:tc>
                  <a:txBody>
                    <a:bodyPr/>
                    <a:lstStyle/>
                    <a:p>
                      <a:pPr algn="l" rtl="0" fontAlgn="ctr"/>
                      <a:r>
                        <a:rPr lang="en-IN" sz="1400" b="0" i="0" u="none" strike="noStrike">
                          <a:solidFill>
                            <a:srgbClr val="000000"/>
                          </a:solidFill>
                          <a:effectLst/>
                          <a:latin typeface="Cambria" panose="02040503050406030204" pitchFamily="18" charset="0"/>
                        </a:rPr>
                        <a:t>May</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IN" sz="1400" b="0" i="0" u="none" strike="noStrike">
                          <a:solidFill>
                            <a:srgbClr val="000000"/>
                          </a:solidFill>
                          <a:effectLst/>
                          <a:latin typeface="Cambria" panose="02040503050406030204" pitchFamily="18" charset="0"/>
                        </a:rPr>
                        <a:t>2.98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IN" sz="1400" b="0" i="0" u="none" strike="noStrike">
                          <a:solidFill>
                            <a:srgbClr val="000000"/>
                          </a:solidFill>
                          <a:effectLst/>
                          <a:latin typeface="Cambria" panose="02040503050406030204" pitchFamily="18" charset="0"/>
                        </a:rPr>
                        <a:t>3.24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IN" sz="1400" b="0" i="0" u="none" strike="noStrike">
                          <a:solidFill>
                            <a:srgbClr val="000000"/>
                          </a:solidFill>
                          <a:effectLst/>
                          <a:latin typeface="Calibri" panose="020F0502020204030204" pitchFamily="34" charset="0"/>
                        </a:rPr>
                        <a:t>8.77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24626646"/>
                  </a:ext>
                </a:extLst>
              </a:tr>
              <a:tr h="272277">
                <a:tc>
                  <a:txBody>
                    <a:bodyPr/>
                    <a:lstStyle/>
                    <a:p>
                      <a:pPr algn="l" rtl="0" fontAlgn="ctr"/>
                      <a:r>
                        <a:rPr lang="en-IN" sz="1400" b="0" i="0" u="none" strike="noStrike">
                          <a:solidFill>
                            <a:srgbClr val="000000"/>
                          </a:solidFill>
                          <a:effectLst/>
                          <a:latin typeface="Cambria" panose="02040503050406030204" pitchFamily="18" charset="0"/>
                        </a:rPr>
                        <a:t>June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IN" sz="1400" b="0" i="0" u="none" strike="noStrike">
                          <a:solidFill>
                            <a:srgbClr val="000000"/>
                          </a:solidFill>
                          <a:effectLst/>
                          <a:latin typeface="Cambria" panose="02040503050406030204" pitchFamily="18" charset="0"/>
                        </a:rPr>
                        <a:t>2.84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IN" sz="1400" b="0" i="0" u="none" strike="noStrike">
                          <a:solidFill>
                            <a:srgbClr val="000000"/>
                          </a:solidFill>
                          <a:effectLst/>
                          <a:latin typeface="Cambria" panose="02040503050406030204" pitchFamily="18" charset="0"/>
                        </a:rPr>
                        <a:t>3.55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IN" sz="1400" b="0" i="0" u="none" strike="noStrike">
                          <a:solidFill>
                            <a:srgbClr val="000000"/>
                          </a:solidFill>
                          <a:effectLst/>
                          <a:latin typeface="Calibri" panose="020F0502020204030204" pitchFamily="34" charset="0"/>
                        </a:rPr>
                        <a:t>25.11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42156107"/>
                  </a:ext>
                </a:extLst>
              </a:tr>
              <a:tr h="272277">
                <a:tc>
                  <a:txBody>
                    <a:bodyPr/>
                    <a:lstStyle/>
                    <a:p>
                      <a:pPr algn="l" rtl="0" fontAlgn="ctr"/>
                      <a:r>
                        <a:rPr lang="en-IN" sz="1400" b="0" i="0" u="none" strike="noStrike">
                          <a:solidFill>
                            <a:srgbClr val="000000"/>
                          </a:solidFill>
                          <a:effectLst/>
                          <a:latin typeface="Cambria" panose="02040503050406030204" pitchFamily="18" charset="0"/>
                        </a:rPr>
                        <a:t>July</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IN" sz="1400" b="0" i="0" u="none" strike="noStrike">
                          <a:solidFill>
                            <a:srgbClr val="000000"/>
                          </a:solidFill>
                          <a:effectLst/>
                          <a:latin typeface="Roboto" panose="02000000000000000000" pitchFamily="2" charset="0"/>
                        </a:rPr>
                        <a:t>3.48</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t"/>
                      <a:r>
                        <a:rPr lang="en-IN" sz="1400" b="0" i="0" u="none" strike="noStrike">
                          <a:solidFill>
                            <a:srgbClr val="000000"/>
                          </a:solidFill>
                          <a:effectLst/>
                          <a:latin typeface="Roboto" panose="02000000000000000000" pitchFamily="2" charset="0"/>
                        </a:rPr>
                        <a:t>3.29</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IN" sz="1400" b="0" i="0" u="none" strike="noStrike">
                          <a:solidFill>
                            <a:srgbClr val="000000"/>
                          </a:solidFill>
                          <a:effectLst/>
                          <a:latin typeface="Calibri" panose="020F0502020204030204" pitchFamily="34" charset="0"/>
                        </a:rPr>
                        <a:t>-5.28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81257207"/>
                  </a:ext>
                </a:extLst>
              </a:tr>
              <a:tr h="272277">
                <a:tc>
                  <a:txBody>
                    <a:bodyPr/>
                    <a:lstStyle/>
                    <a:p>
                      <a:pPr algn="l" rtl="0" fontAlgn="ctr"/>
                      <a:r>
                        <a:rPr lang="en-IN" sz="1400" b="0" i="0" u="none" strike="noStrike">
                          <a:solidFill>
                            <a:srgbClr val="000000"/>
                          </a:solidFill>
                          <a:effectLst/>
                          <a:latin typeface="Cambria" panose="02040503050406030204" pitchFamily="18" charset="0"/>
                        </a:rPr>
                        <a:t>August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IN" sz="1400" b="0" i="0" u="none" strike="noStrike">
                          <a:solidFill>
                            <a:srgbClr val="000000"/>
                          </a:solidFill>
                          <a:effectLst/>
                          <a:latin typeface="Roboto" panose="02000000000000000000" pitchFamily="2" charset="0"/>
                        </a:rPr>
                        <a:t>3.45</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t"/>
                      <a:r>
                        <a:rPr lang="en-IN" sz="1400" b="0" i="0" u="none" strike="noStrike">
                          <a:solidFill>
                            <a:srgbClr val="000000"/>
                          </a:solidFill>
                          <a:effectLst/>
                          <a:latin typeface="Roboto" panose="02000000000000000000" pitchFamily="2" charset="0"/>
                        </a:rPr>
                        <a:t>3.34</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IN" sz="1400" b="0" i="0" u="none" strike="noStrike">
                          <a:solidFill>
                            <a:srgbClr val="000000"/>
                          </a:solidFill>
                          <a:effectLst/>
                          <a:latin typeface="Calibri" panose="020F0502020204030204" pitchFamily="34" charset="0"/>
                        </a:rPr>
                        <a:t>-2.95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17185676"/>
                  </a:ext>
                </a:extLst>
              </a:tr>
              <a:tr h="272277">
                <a:tc>
                  <a:txBody>
                    <a:bodyPr/>
                    <a:lstStyle/>
                    <a:p>
                      <a:pPr algn="l" rtl="0" fontAlgn="ctr"/>
                      <a:r>
                        <a:rPr lang="en-IN" sz="1400" b="0" i="0" u="none" strike="noStrike">
                          <a:solidFill>
                            <a:srgbClr val="000000"/>
                          </a:solidFill>
                          <a:effectLst/>
                          <a:latin typeface="Cambria" panose="02040503050406030204" pitchFamily="18" charset="0"/>
                        </a:rPr>
                        <a:t>September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IN" sz="1400" b="0" i="0" u="none" strike="noStrike">
                          <a:solidFill>
                            <a:srgbClr val="000000"/>
                          </a:solidFill>
                          <a:effectLst/>
                          <a:latin typeface="Cambria" panose="02040503050406030204" pitchFamily="18" charset="0"/>
                        </a:rPr>
                        <a:t>3.25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IN" sz="1400" b="0" i="0" u="none" strike="noStrike">
                          <a:solidFill>
                            <a:srgbClr val="000000"/>
                          </a:solidFill>
                          <a:effectLst/>
                          <a:latin typeface="Cambria" panose="02040503050406030204" pitchFamily="18" charset="0"/>
                        </a:rPr>
                        <a:t>3.81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IN" sz="1400" b="0" i="0" u="none" strike="noStrike">
                          <a:solidFill>
                            <a:srgbClr val="000000"/>
                          </a:solidFill>
                          <a:effectLst/>
                          <a:latin typeface="Calibri" panose="020F0502020204030204" pitchFamily="34" charset="0"/>
                        </a:rPr>
                        <a:t>17.14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8023659"/>
                  </a:ext>
                </a:extLst>
              </a:tr>
              <a:tr h="272277">
                <a:tc>
                  <a:txBody>
                    <a:bodyPr/>
                    <a:lstStyle/>
                    <a:p>
                      <a:pPr algn="l" rtl="0" fontAlgn="ctr"/>
                      <a:r>
                        <a:rPr lang="en-IN" sz="1400" b="0" i="0" u="none" strike="noStrike">
                          <a:solidFill>
                            <a:srgbClr val="000000"/>
                          </a:solidFill>
                          <a:effectLst/>
                          <a:latin typeface="Cambria" panose="02040503050406030204" pitchFamily="18" charset="0"/>
                        </a:rPr>
                        <a:t>October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IN" sz="1400" b="0" i="0" u="none" strike="noStrike">
                          <a:solidFill>
                            <a:srgbClr val="000000"/>
                          </a:solidFill>
                          <a:effectLst/>
                          <a:latin typeface="Cambria" panose="02040503050406030204" pitchFamily="18" charset="0"/>
                        </a:rPr>
                        <a:t>4.24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IN" sz="1400" b="0" i="0" u="none" strike="noStrike">
                          <a:solidFill>
                            <a:srgbClr val="000000"/>
                          </a:solidFill>
                          <a:effectLst/>
                          <a:latin typeface="Cambria" panose="02040503050406030204" pitchFamily="18" charset="0"/>
                        </a:rPr>
                        <a:t>3.32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IN" sz="1400" b="0" i="0" u="none" strike="noStrike">
                          <a:solidFill>
                            <a:srgbClr val="000000"/>
                          </a:solidFill>
                          <a:effectLst/>
                          <a:latin typeface="Calibri" panose="020F0502020204030204" pitchFamily="34" charset="0"/>
                        </a:rPr>
                        <a:t>-21.56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33486048"/>
                  </a:ext>
                </a:extLst>
              </a:tr>
              <a:tr h="272277">
                <a:tc>
                  <a:txBody>
                    <a:bodyPr/>
                    <a:lstStyle/>
                    <a:p>
                      <a:pPr algn="l" rtl="0" fontAlgn="ctr"/>
                      <a:r>
                        <a:rPr lang="en-IN" sz="1400" b="0" i="0" u="none" strike="noStrike">
                          <a:solidFill>
                            <a:srgbClr val="000000"/>
                          </a:solidFill>
                          <a:effectLst/>
                          <a:latin typeface="Cambria" panose="02040503050406030204" pitchFamily="18" charset="0"/>
                        </a:rPr>
                        <a:t>November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IN" sz="1400" b="0" i="0" u="none" strike="noStrike">
                          <a:solidFill>
                            <a:srgbClr val="000000"/>
                          </a:solidFill>
                          <a:effectLst/>
                          <a:latin typeface="Cambria" panose="02040503050406030204" pitchFamily="18" charset="0"/>
                        </a:rPr>
                        <a:t>2.38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IN" sz="1400" b="0" i="0" u="none" strike="noStrike">
                          <a:solidFill>
                            <a:srgbClr val="000000"/>
                          </a:solidFill>
                          <a:effectLst/>
                          <a:latin typeface="Cambria" panose="02040503050406030204" pitchFamily="18" charset="0"/>
                        </a:rPr>
                        <a:t>2.43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IN" sz="1400" b="0" i="0" u="none" strike="noStrike">
                          <a:solidFill>
                            <a:srgbClr val="000000"/>
                          </a:solidFill>
                          <a:effectLst/>
                          <a:latin typeface="Calibri" panose="020F0502020204030204" pitchFamily="34" charset="0"/>
                        </a:rPr>
                        <a:t>2.05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99496090"/>
                  </a:ext>
                </a:extLst>
              </a:tr>
              <a:tr h="498812">
                <a:tc>
                  <a:txBody>
                    <a:bodyPr/>
                    <a:lstStyle/>
                    <a:p>
                      <a:pPr algn="l" rtl="0" fontAlgn="ctr"/>
                      <a:r>
                        <a:rPr lang="en-IN" sz="1400" b="1" i="0" u="none" strike="noStrike">
                          <a:solidFill>
                            <a:srgbClr val="000000"/>
                          </a:solidFill>
                          <a:effectLst/>
                          <a:latin typeface="Cambria" panose="02040503050406030204" pitchFamily="18" charset="0"/>
                        </a:rPr>
                        <a:t>Apr to November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rtl="0" fontAlgn="ctr"/>
                      <a:r>
                        <a:rPr lang="en-IN" sz="1400" b="1" i="0" u="none" strike="noStrike">
                          <a:solidFill>
                            <a:srgbClr val="000000"/>
                          </a:solidFill>
                          <a:effectLst/>
                          <a:latin typeface="Cambria" panose="02040503050406030204" pitchFamily="18" charset="0"/>
                        </a:rPr>
                        <a:t>26.00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rtl="0" fontAlgn="ctr"/>
                      <a:r>
                        <a:rPr lang="en-IN" sz="1400" b="1" i="0" u="none" strike="noStrike">
                          <a:solidFill>
                            <a:srgbClr val="000000"/>
                          </a:solidFill>
                          <a:effectLst/>
                          <a:latin typeface="Cambria" panose="02040503050406030204" pitchFamily="18" charset="0"/>
                        </a:rPr>
                        <a:t>26.47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rtl="0" fontAlgn="ctr"/>
                      <a:r>
                        <a:rPr lang="en-IN" sz="1400" b="1" i="0" u="none" strike="noStrike" dirty="0">
                          <a:solidFill>
                            <a:srgbClr val="000000"/>
                          </a:solidFill>
                          <a:effectLst/>
                          <a:latin typeface="Cambria" panose="02040503050406030204" pitchFamily="18" charset="0"/>
                        </a:rPr>
                        <a:t>1.80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101059674"/>
                  </a:ext>
                </a:extLst>
              </a:tr>
            </a:tbl>
          </a:graphicData>
        </a:graphic>
      </p:graphicFrame>
    </p:spTree>
    <p:extLst>
      <p:ext uri="{BB962C8B-B14F-4D97-AF65-F5344CB8AC3E}">
        <p14:creationId xmlns:p14="http://schemas.microsoft.com/office/powerpoint/2010/main" val="39954032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3C5E1063-C96B-132B-5A99-6DE199712D18}"/>
              </a:ext>
            </a:extLst>
          </p:cNvPr>
          <p:cNvSpPr>
            <a:spLocks noGrp="1"/>
          </p:cNvSpPr>
          <p:nvPr>
            <p:ph type="sldNum" sz="quarter" idx="12"/>
          </p:nvPr>
        </p:nvSpPr>
        <p:spPr/>
        <p:txBody>
          <a:bodyPr/>
          <a:lstStyle/>
          <a:p>
            <a:fld id="{D97A76BE-C088-48CA-ADF1-86B2A1AB1823}" type="slidenum">
              <a:rPr lang="en-IN" smtClean="0"/>
              <a:t>5</a:t>
            </a:fld>
            <a:endParaRPr lang="en-IN" dirty="0"/>
          </a:p>
        </p:txBody>
      </p:sp>
      <p:sp>
        <p:nvSpPr>
          <p:cNvPr id="5" name="TextBox 4">
            <a:extLst>
              <a:ext uri="{FF2B5EF4-FFF2-40B4-BE49-F238E27FC236}">
                <a16:creationId xmlns:a16="http://schemas.microsoft.com/office/drawing/2014/main" id="{09DBAB63-0B0B-FDB5-6839-29632BD69C53}"/>
              </a:ext>
            </a:extLst>
          </p:cNvPr>
          <p:cNvSpPr txBox="1"/>
          <p:nvPr/>
        </p:nvSpPr>
        <p:spPr>
          <a:xfrm>
            <a:off x="328985" y="-40640"/>
            <a:ext cx="11714922" cy="461665"/>
          </a:xfrm>
          <a:prstGeom prst="rect">
            <a:avLst/>
          </a:prstGeom>
          <a:noFill/>
        </p:spPr>
        <p:txBody>
          <a:bodyPr wrap="square">
            <a:spAutoFit/>
          </a:bodyPr>
          <a:lstStyle/>
          <a:p>
            <a:pPr algn="ctr"/>
            <a:r>
              <a:rPr lang="en-IN" sz="2400" b="1" dirty="0">
                <a:solidFill>
                  <a:schemeClr val="accent1">
                    <a:lumMod val="75000"/>
                  </a:schemeClr>
                </a:solidFill>
                <a:latin typeface="Cambria" panose="02040503050406030204" pitchFamily="18" charset="0"/>
                <a:ea typeface="Cambria" panose="02040503050406030204" pitchFamily="18" charset="0"/>
              </a:rPr>
              <a:t>Export Targets &amp; Actual Exports : April- November 2022 (P) </a:t>
            </a:r>
          </a:p>
        </p:txBody>
      </p:sp>
      <p:sp>
        <p:nvSpPr>
          <p:cNvPr id="7" name="TextBox 6">
            <a:extLst>
              <a:ext uri="{FF2B5EF4-FFF2-40B4-BE49-F238E27FC236}">
                <a16:creationId xmlns:a16="http://schemas.microsoft.com/office/drawing/2014/main" id="{2DD6E141-BA58-99F1-A305-A1B7B9AD6EB7}"/>
              </a:ext>
            </a:extLst>
          </p:cNvPr>
          <p:cNvSpPr txBox="1"/>
          <p:nvPr/>
        </p:nvSpPr>
        <p:spPr>
          <a:xfrm>
            <a:off x="328985" y="583373"/>
            <a:ext cx="5206115" cy="954107"/>
          </a:xfrm>
          <a:prstGeom prst="rect">
            <a:avLst/>
          </a:prstGeom>
          <a:solidFill>
            <a:schemeClr val="bg2"/>
          </a:solidFill>
        </p:spPr>
        <p:txBody>
          <a:bodyPr wrap="square">
            <a:spAutoFit/>
          </a:bodyPr>
          <a:lstStyle/>
          <a:p>
            <a:pPr algn="ctr"/>
            <a:r>
              <a:rPr lang="en-US" sz="1600" b="1" dirty="0">
                <a:latin typeface="Cambria" panose="02040503050406030204" pitchFamily="18" charset="0"/>
                <a:ea typeface="Cambria" panose="02040503050406030204" pitchFamily="18" charset="0"/>
              </a:rPr>
              <a:t>Pending Export Targets : </a:t>
            </a:r>
          </a:p>
          <a:p>
            <a:pPr algn="ctr"/>
            <a:r>
              <a:rPr lang="en-US" sz="1600" b="1" dirty="0">
                <a:latin typeface="Cambria" panose="02040503050406030204" pitchFamily="18" charset="0"/>
                <a:ea typeface="Cambria" panose="02040503050406030204" pitchFamily="18" charset="0"/>
              </a:rPr>
              <a:t>Dec 2022 - March 2023</a:t>
            </a:r>
          </a:p>
          <a:p>
            <a:pPr algn="ctr"/>
            <a:endParaRPr lang="en-US" sz="800" b="1" dirty="0">
              <a:latin typeface="Cambria" panose="02040503050406030204" pitchFamily="18" charset="0"/>
              <a:ea typeface="Cambria" panose="02040503050406030204" pitchFamily="18" charset="0"/>
            </a:endParaRPr>
          </a:p>
          <a:p>
            <a:pPr algn="ctr"/>
            <a:r>
              <a:rPr lang="en-US" sz="1600" b="1" dirty="0">
                <a:latin typeface="Cambria" panose="02040503050406030204" pitchFamily="18" charset="0"/>
                <a:ea typeface="Cambria" panose="02040503050406030204" pitchFamily="18" charset="0"/>
              </a:rPr>
              <a:t>US$ 19.24 billion </a:t>
            </a:r>
            <a:endParaRPr lang="en-IN" sz="1600" b="1" dirty="0">
              <a:latin typeface="Cambria" panose="02040503050406030204" pitchFamily="18" charset="0"/>
              <a:ea typeface="Cambria" panose="02040503050406030204" pitchFamily="18" charset="0"/>
            </a:endParaRPr>
          </a:p>
        </p:txBody>
      </p:sp>
      <p:sp>
        <p:nvSpPr>
          <p:cNvPr id="8" name="TextBox 7">
            <a:extLst>
              <a:ext uri="{FF2B5EF4-FFF2-40B4-BE49-F238E27FC236}">
                <a16:creationId xmlns:a16="http://schemas.microsoft.com/office/drawing/2014/main" id="{DE284E0E-38EE-D1DC-95AB-87CDB448A8EC}"/>
              </a:ext>
            </a:extLst>
          </p:cNvPr>
          <p:cNvSpPr txBox="1"/>
          <p:nvPr/>
        </p:nvSpPr>
        <p:spPr>
          <a:xfrm>
            <a:off x="6095999" y="583373"/>
            <a:ext cx="5947907" cy="830997"/>
          </a:xfrm>
          <a:prstGeom prst="rect">
            <a:avLst/>
          </a:prstGeom>
          <a:solidFill>
            <a:schemeClr val="bg2"/>
          </a:solidFill>
        </p:spPr>
        <p:txBody>
          <a:bodyPr wrap="square">
            <a:spAutoFit/>
          </a:bodyPr>
          <a:lstStyle/>
          <a:p>
            <a:pPr algn="ctr"/>
            <a:r>
              <a:rPr lang="en-IN" sz="1600" b="1" dirty="0">
                <a:latin typeface="Cambria" panose="02040503050406030204" pitchFamily="18" charset="0"/>
                <a:ea typeface="Cambria" panose="02040503050406030204" pitchFamily="18" charset="0"/>
              </a:rPr>
              <a:t>From April- November 2022 (-) US$ 4.00  billion is the export deficit </a:t>
            </a:r>
          </a:p>
          <a:p>
            <a:pPr algn="ctr"/>
            <a:endParaRPr lang="en-IN" sz="1600" b="1" dirty="0">
              <a:latin typeface="Public Sans Bold" panose="020B0604020202020204" charset="0"/>
            </a:endParaRPr>
          </a:p>
        </p:txBody>
      </p:sp>
      <p:graphicFrame>
        <p:nvGraphicFramePr>
          <p:cNvPr id="3" name="Chart 2">
            <a:extLst>
              <a:ext uri="{FF2B5EF4-FFF2-40B4-BE49-F238E27FC236}">
                <a16:creationId xmlns:a16="http://schemas.microsoft.com/office/drawing/2014/main" id="{5B22F1F6-2186-FC75-E9EC-89D4C46326DD}"/>
              </a:ext>
            </a:extLst>
          </p:cNvPr>
          <p:cNvGraphicFramePr>
            <a:graphicFrameLocks/>
          </p:cNvGraphicFramePr>
          <p:nvPr>
            <p:extLst>
              <p:ext uri="{D42A27DB-BD31-4B8C-83A1-F6EECF244321}">
                <p14:modId xmlns:p14="http://schemas.microsoft.com/office/powerpoint/2010/main" val="3787675811"/>
              </p:ext>
            </p:extLst>
          </p:nvPr>
        </p:nvGraphicFramePr>
        <p:xfrm>
          <a:off x="328984" y="1699826"/>
          <a:ext cx="5398955" cy="452024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Chart 5">
            <a:extLst>
              <a:ext uri="{FF2B5EF4-FFF2-40B4-BE49-F238E27FC236}">
                <a16:creationId xmlns:a16="http://schemas.microsoft.com/office/drawing/2014/main" id="{DB0804E2-F173-335C-DCAA-A864739665C1}"/>
              </a:ext>
            </a:extLst>
          </p:cNvPr>
          <p:cNvGraphicFramePr>
            <a:graphicFrameLocks/>
          </p:cNvGraphicFramePr>
          <p:nvPr>
            <p:extLst>
              <p:ext uri="{D42A27DB-BD31-4B8C-83A1-F6EECF244321}">
                <p14:modId xmlns:p14="http://schemas.microsoft.com/office/powerpoint/2010/main" val="3007385865"/>
              </p:ext>
            </p:extLst>
          </p:nvPr>
        </p:nvGraphicFramePr>
        <p:xfrm>
          <a:off x="6095999" y="1699827"/>
          <a:ext cx="5767016" cy="452024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7577505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GJEPC’s Initiatives for sustainable Growth">
            <a:extLst>
              <a:ext uri="{FF2B5EF4-FFF2-40B4-BE49-F238E27FC236}">
                <a16:creationId xmlns:a16="http://schemas.microsoft.com/office/drawing/2014/main" id="{CAC1BFEE-D66F-4B02-9202-2CF4F86918F4}"/>
              </a:ext>
            </a:extLst>
          </p:cNvPr>
          <p:cNvSpPr txBox="1">
            <a:spLocks/>
          </p:cNvSpPr>
          <p:nvPr/>
        </p:nvSpPr>
        <p:spPr>
          <a:xfrm>
            <a:off x="189842" y="19005"/>
            <a:ext cx="7176579" cy="600163"/>
          </a:xfrm>
          <a:prstGeom prst="rect">
            <a:avLst/>
          </a:prstGeom>
        </p:spPr>
        <p:txBody>
          <a:bodyPr anchor="t">
            <a:noAutofit/>
          </a:bodyPr>
          <a:lstStyle>
            <a:lvl1pPr algn="l" defTabSz="914400" rtl="0" eaLnBrk="1" latinLnBrk="0" hangingPunct="1">
              <a:lnSpc>
                <a:spcPct val="90000"/>
              </a:lnSpc>
              <a:spcBef>
                <a:spcPct val="0"/>
              </a:spcBef>
              <a:buNone/>
              <a:defRPr sz="4800" kern="1200">
                <a:solidFill>
                  <a:srgbClr val="A89C5D"/>
                </a:solidFill>
                <a:latin typeface="+mj-lt"/>
                <a:ea typeface="+mj-ea"/>
                <a:cs typeface="+mj-cs"/>
              </a:defRPr>
            </a:lvl1pPr>
          </a:lstStyle>
          <a:p>
            <a:pPr algn="ctr">
              <a:tabLst>
                <a:tab pos="4843463" algn="l"/>
              </a:tabLst>
            </a:pPr>
            <a:r>
              <a:rPr lang="en-US" sz="1800" b="1" dirty="0">
                <a:solidFill>
                  <a:schemeClr val="tx1"/>
                </a:solidFill>
                <a:latin typeface="Cambria" panose="02040503050406030204" pitchFamily="18" charset="0"/>
                <a:ea typeface="Cambria" panose="02040503050406030204" pitchFamily="18" charset="0"/>
              </a:rPr>
              <a:t> Commodity wise G&amp;J Exports– April – November 2022</a:t>
            </a:r>
          </a:p>
          <a:p>
            <a:pPr algn="ctr">
              <a:tabLst>
                <a:tab pos="4843463" algn="l"/>
              </a:tabLst>
            </a:pPr>
            <a:r>
              <a:rPr lang="en-US" sz="1800" b="1" dirty="0">
                <a:solidFill>
                  <a:schemeClr val="tx1"/>
                </a:solidFill>
                <a:latin typeface="Cambria" panose="02040503050406030204" pitchFamily="18" charset="0"/>
                <a:ea typeface="Cambria" panose="02040503050406030204" pitchFamily="18" charset="0"/>
              </a:rPr>
              <a:t>in comparison with April –  November 2021 (P)</a:t>
            </a:r>
          </a:p>
        </p:txBody>
      </p:sp>
      <p:sp>
        <p:nvSpPr>
          <p:cNvPr id="3" name="Slide Number Placeholder 2">
            <a:extLst>
              <a:ext uri="{FF2B5EF4-FFF2-40B4-BE49-F238E27FC236}">
                <a16:creationId xmlns:a16="http://schemas.microsoft.com/office/drawing/2014/main" id="{9C88CE16-7BAB-46CF-B497-61872BD87F2C}"/>
              </a:ext>
            </a:extLst>
          </p:cNvPr>
          <p:cNvSpPr>
            <a:spLocks noGrp="1"/>
          </p:cNvSpPr>
          <p:nvPr>
            <p:ph type="sldNum" sz="quarter" idx="12"/>
          </p:nvPr>
        </p:nvSpPr>
        <p:spPr>
          <a:xfrm>
            <a:off x="8610600" y="6485659"/>
            <a:ext cx="2743200" cy="365125"/>
          </a:xfrm>
        </p:spPr>
        <p:txBody>
          <a:bodyPr/>
          <a:lstStyle/>
          <a:p>
            <a:fld id="{D97A76BE-C088-48CA-ADF1-86B2A1AB1823}" type="slidenum">
              <a:rPr lang="en-IN" smtClean="0"/>
              <a:t>6</a:t>
            </a:fld>
            <a:endParaRPr lang="en-IN" dirty="0"/>
          </a:p>
        </p:txBody>
      </p:sp>
      <p:sp>
        <p:nvSpPr>
          <p:cNvPr id="8" name="Speech Bubble: Rectangle 7">
            <a:extLst>
              <a:ext uri="{FF2B5EF4-FFF2-40B4-BE49-F238E27FC236}">
                <a16:creationId xmlns:a16="http://schemas.microsoft.com/office/drawing/2014/main" id="{E790E329-515A-42D1-9BE3-4106C2D7E31D}"/>
              </a:ext>
            </a:extLst>
          </p:cNvPr>
          <p:cNvSpPr/>
          <p:nvPr/>
        </p:nvSpPr>
        <p:spPr>
          <a:xfrm>
            <a:off x="7925148" y="1073426"/>
            <a:ext cx="3918679" cy="4498792"/>
          </a:xfrm>
          <a:prstGeom prst="wedgeRectCallout">
            <a:avLst>
              <a:gd name="adj1" fmla="val -63874"/>
              <a:gd name="adj2" fmla="val -25829"/>
            </a:avLst>
          </a:prstGeom>
        </p:spPr>
        <p:style>
          <a:lnRef idx="2">
            <a:schemeClr val="dk1"/>
          </a:lnRef>
          <a:fillRef idx="1">
            <a:schemeClr val="lt1"/>
          </a:fillRef>
          <a:effectRef idx="0">
            <a:schemeClr val="dk1"/>
          </a:effectRef>
          <a:fontRef idx="minor">
            <a:schemeClr val="dk1"/>
          </a:fontRef>
        </p:style>
        <p:txBody>
          <a:bodyPr rtlCol="0" anchor="t"/>
          <a:lstStyle/>
          <a:p>
            <a:pPr algn="just"/>
            <a:r>
              <a:rPr lang="en-IN" sz="1700" b="1" dirty="0">
                <a:solidFill>
                  <a:schemeClr val="tx1"/>
                </a:solidFill>
                <a:effectLst/>
                <a:latin typeface="Cambria" panose="02040503050406030204" pitchFamily="18" charset="0"/>
                <a:ea typeface="Cambria" panose="02040503050406030204" pitchFamily="18" charset="0"/>
                <a:cs typeface="Mangal" panose="02040503050203030202" pitchFamily="18" charset="0"/>
              </a:rPr>
              <a:t>April – November 2022 exports growth in comparison with April – November 2021 :</a:t>
            </a:r>
          </a:p>
          <a:p>
            <a:pPr algn="just"/>
            <a:endParaRPr lang="en-IN" sz="1700" dirty="0">
              <a:solidFill>
                <a:schemeClr val="tx1"/>
              </a:solidFill>
              <a:latin typeface="Cambria" panose="02040503050406030204" pitchFamily="18" charset="0"/>
              <a:ea typeface="Cambria" panose="02040503050406030204" pitchFamily="18" charset="0"/>
              <a:cs typeface="Mangal" panose="02040503050203030202" pitchFamily="18" charset="0"/>
            </a:endParaRPr>
          </a:p>
          <a:p>
            <a:pPr algn="just"/>
            <a:r>
              <a:rPr lang="en-IN" sz="1700" dirty="0">
                <a:solidFill>
                  <a:schemeClr val="tx1"/>
                </a:solidFill>
                <a:latin typeface="Cambria" panose="02040503050406030204" pitchFamily="18" charset="0"/>
                <a:ea typeface="Cambria" panose="02040503050406030204" pitchFamily="18" charset="0"/>
                <a:cs typeface="Mangal" panose="02040503050203030202" pitchFamily="18" charset="0"/>
              </a:rPr>
              <a:t>All key G&amp;J commodities have witnessed a positive export growth </a:t>
            </a:r>
            <a:endParaRPr lang="en-IN" sz="1700" dirty="0">
              <a:solidFill>
                <a:schemeClr val="tx1"/>
              </a:solidFill>
              <a:effectLst/>
              <a:latin typeface="Cambria" panose="02040503050406030204" pitchFamily="18" charset="0"/>
              <a:ea typeface="Cambria" panose="02040503050406030204" pitchFamily="18" charset="0"/>
              <a:cs typeface="Mangal" panose="02040503050203030202" pitchFamily="18" charset="0"/>
            </a:endParaRPr>
          </a:p>
          <a:p>
            <a:pPr algn="just"/>
            <a:endParaRPr lang="en-IN" sz="1700" dirty="0">
              <a:solidFill>
                <a:schemeClr val="tx1"/>
              </a:solidFill>
              <a:effectLst/>
              <a:latin typeface="Cambria" panose="02040503050406030204" pitchFamily="18" charset="0"/>
              <a:ea typeface="Cambria" panose="02040503050406030204" pitchFamily="18" charset="0"/>
              <a:cs typeface="Mangal" panose="02040503050203030202" pitchFamily="18" charset="0"/>
            </a:endParaRPr>
          </a:p>
          <a:p>
            <a:pPr marL="285750" indent="-285750">
              <a:buFont typeface="Arial" panose="020B0604020202020204" pitchFamily="34" charset="0"/>
              <a:buChar char="•"/>
            </a:pPr>
            <a:r>
              <a:rPr lang="en-IN" sz="1700" dirty="0">
                <a:solidFill>
                  <a:schemeClr val="tx1"/>
                </a:solidFill>
                <a:latin typeface="Cambria" panose="02040503050406030204" pitchFamily="18" charset="0"/>
                <a:ea typeface="Cambria" panose="02040503050406030204" pitchFamily="18" charset="0"/>
                <a:cs typeface="Mangal" panose="02040503050203030202" pitchFamily="18" charset="0"/>
              </a:rPr>
              <a:t>Polished LGD (+49.77 %)</a:t>
            </a:r>
          </a:p>
          <a:p>
            <a:pPr marL="285750" indent="-285750">
              <a:buFont typeface="Arial" panose="020B0604020202020204" pitchFamily="34" charset="0"/>
              <a:buChar char="•"/>
            </a:pPr>
            <a:r>
              <a:rPr lang="en-IN" sz="1700" dirty="0">
                <a:solidFill>
                  <a:schemeClr val="tx1"/>
                </a:solidFill>
                <a:effectLst/>
                <a:latin typeface="Cambria" panose="02040503050406030204" pitchFamily="18" charset="0"/>
                <a:ea typeface="Cambria" panose="02040503050406030204" pitchFamily="18" charset="0"/>
                <a:cs typeface="Mangal" panose="02040503050203030202" pitchFamily="18" charset="0"/>
              </a:rPr>
              <a:t>Coloured Gemstones (+32.20%) </a:t>
            </a:r>
          </a:p>
          <a:p>
            <a:pPr marL="285750" indent="-285750">
              <a:buFont typeface="Arial" panose="020B0604020202020204" pitchFamily="34" charset="0"/>
              <a:buChar char="•"/>
            </a:pPr>
            <a:r>
              <a:rPr lang="en-IN" sz="1700" dirty="0">
                <a:solidFill>
                  <a:schemeClr val="tx1"/>
                </a:solidFill>
                <a:effectLst/>
                <a:latin typeface="Cambria" panose="02040503050406030204" pitchFamily="18" charset="0"/>
                <a:ea typeface="Cambria" panose="02040503050406030204" pitchFamily="18" charset="0"/>
                <a:cs typeface="Mangal" panose="02040503050203030202" pitchFamily="18" charset="0"/>
              </a:rPr>
              <a:t>Studded gold jewellery (+6.65%)</a:t>
            </a:r>
          </a:p>
          <a:p>
            <a:pPr marL="285750" indent="-285750">
              <a:buFont typeface="Arial" panose="020B0604020202020204" pitchFamily="34" charset="0"/>
              <a:buChar char="•"/>
            </a:pPr>
            <a:r>
              <a:rPr lang="en-IN" sz="1700" dirty="0">
                <a:solidFill>
                  <a:schemeClr val="tx1"/>
                </a:solidFill>
                <a:latin typeface="Cambria" panose="02040503050406030204" pitchFamily="18" charset="0"/>
                <a:ea typeface="Cambria" panose="02040503050406030204" pitchFamily="18" charset="0"/>
                <a:cs typeface="Mangal" panose="02040503050203030202" pitchFamily="18" charset="0"/>
              </a:rPr>
              <a:t>Plain Gold Jewellery (+12.91%)</a:t>
            </a:r>
          </a:p>
          <a:p>
            <a:pPr marL="285750" indent="-285750">
              <a:buFont typeface="Arial" panose="020B0604020202020204" pitchFamily="34" charset="0"/>
              <a:buChar char="•"/>
            </a:pPr>
            <a:r>
              <a:rPr lang="en-IN" sz="1700" dirty="0">
                <a:solidFill>
                  <a:schemeClr val="tx1"/>
                </a:solidFill>
                <a:effectLst/>
                <a:latin typeface="Cambria" panose="02040503050406030204" pitchFamily="18" charset="0"/>
                <a:ea typeface="Cambria" panose="02040503050406030204" pitchFamily="18" charset="0"/>
                <a:cs typeface="Mangal" panose="02040503050203030202" pitchFamily="18" charset="0"/>
              </a:rPr>
              <a:t>Silver Jewellery (29.05%)</a:t>
            </a:r>
          </a:p>
          <a:p>
            <a:pPr marL="285750" indent="-285750">
              <a:buFont typeface="Arial" panose="020B0604020202020204" pitchFamily="34" charset="0"/>
              <a:buChar char="•"/>
            </a:pPr>
            <a:r>
              <a:rPr lang="en-IN" sz="1700" dirty="0">
                <a:solidFill>
                  <a:schemeClr val="tx1"/>
                </a:solidFill>
                <a:latin typeface="Cambria" panose="02040503050406030204" pitchFamily="18" charset="0"/>
                <a:ea typeface="Cambria" panose="02040503050406030204" pitchFamily="18" charset="0"/>
                <a:cs typeface="Mangal" panose="02040503050203030202" pitchFamily="18" charset="0"/>
              </a:rPr>
              <a:t>Platinum Jewellery (+20.09%)</a:t>
            </a:r>
          </a:p>
          <a:p>
            <a:pPr algn="just"/>
            <a:endParaRPr lang="en-IN" sz="1700" b="1" dirty="0">
              <a:solidFill>
                <a:schemeClr val="tx1"/>
              </a:solidFill>
              <a:latin typeface="Cambria" panose="02040503050406030204" pitchFamily="18" charset="0"/>
              <a:ea typeface="Cambria" panose="02040503050406030204" pitchFamily="18" charset="0"/>
              <a:cs typeface="Mangal" panose="02040503050203030202" pitchFamily="18" charset="0"/>
            </a:endParaRPr>
          </a:p>
          <a:p>
            <a:pPr algn="just"/>
            <a:r>
              <a:rPr lang="en-IN" sz="1700" b="1" dirty="0">
                <a:solidFill>
                  <a:schemeClr val="tx1"/>
                </a:solidFill>
                <a:effectLst/>
                <a:latin typeface="Cambria" panose="02040503050406030204" pitchFamily="18" charset="0"/>
                <a:ea typeface="Cambria" panose="02040503050406030204" pitchFamily="18" charset="0"/>
                <a:cs typeface="Mangal" panose="02040503050203030202" pitchFamily="18" charset="0"/>
              </a:rPr>
              <a:t>Exports growth declined </a:t>
            </a:r>
            <a:r>
              <a:rPr lang="en-IN" sz="1700" b="1" dirty="0">
                <a:solidFill>
                  <a:schemeClr val="tx1"/>
                </a:solidFill>
                <a:latin typeface="Cambria" panose="02040503050406030204" pitchFamily="18" charset="0"/>
                <a:ea typeface="Cambria" panose="02040503050406030204" pitchFamily="18" charset="0"/>
                <a:cs typeface="Mangal" panose="02040503050203030202" pitchFamily="18" charset="0"/>
              </a:rPr>
              <a:t>of :</a:t>
            </a:r>
          </a:p>
          <a:p>
            <a:pPr marL="285750" indent="-285750" algn="just">
              <a:buFont typeface="Arial" panose="020B0604020202020204" pitchFamily="34" charset="0"/>
              <a:buChar char="•"/>
            </a:pPr>
            <a:r>
              <a:rPr lang="en-IN" sz="1700" dirty="0">
                <a:solidFill>
                  <a:schemeClr val="tx1"/>
                </a:solidFill>
                <a:effectLst/>
                <a:latin typeface="Cambria" panose="02040503050406030204" pitchFamily="18" charset="0"/>
                <a:ea typeface="Cambria" panose="02040503050406030204" pitchFamily="18" charset="0"/>
                <a:cs typeface="Mangal" panose="02040503050203030202" pitchFamily="18" charset="0"/>
              </a:rPr>
              <a:t>Cut &amp; Polished Diamonds</a:t>
            </a:r>
            <a:r>
              <a:rPr lang="en-IN" sz="1700" dirty="0">
                <a:solidFill>
                  <a:schemeClr val="tx1"/>
                </a:solidFill>
                <a:latin typeface="Cambria" panose="02040503050406030204" pitchFamily="18" charset="0"/>
                <a:ea typeface="Cambria" panose="02040503050406030204" pitchFamily="18" charset="0"/>
                <a:cs typeface="Mangal" panose="02040503050203030202" pitchFamily="18" charset="0"/>
              </a:rPr>
              <a:t>(-5.43%)</a:t>
            </a:r>
          </a:p>
          <a:p>
            <a:pPr algn="just"/>
            <a:endParaRPr lang="en-IN" sz="1700" b="1" dirty="0">
              <a:solidFill>
                <a:schemeClr val="tx1"/>
              </a:solidFill>
              <a:latin typeface="Cambria" panose="02040503050406030204" pitchFamily="18" charset="0"/>
              <a:ea typeface="Cambria" panose="02040503050406030204" pitchFamily="18" charset="0"/>
              <a:cs typeface="Mangal" panose="02040503050203030202" pitchFamily="18" charset="0"/>
            </a:endParaRPr>
          </a:p>
          <a:p>
            <a:pPr algn="just"/>
            <a:endParaRPr lang="en-IN" sz="1700" dirty="0">
              <a:solidFill>
                <a:schemeClr val="tx1"/>
              </a:solidFill>
              <a:latin typeface="Cambria" panose="02040503050406030204" pitchFamily="18" charset="0"/>
              <a:ea typeface="Cambria" panose="02040503050406030204" pitchFamily="18" charset="0"/>
            </a:endParaRPr>
          </a:p>
        </p:txBody>
      </p:sp>
      <p:sp>
        <p:nvSpPr>
          <p:cNvPr id="9" name="Rectangle 8">
            <a:extLst>
              <a:ext uri="{FF2B5EF4-FFF2-40B4-BE49-F238E27FC236}">
                <a16:creationId xmlns:a16="http://schemas.microsoft.com/office/drawing/2014/main" id="{C9B4A372-5DBA-4EDF-ADAE-2A0A77D10672}"/>
              </a:ext>
            </a:extLst>
          </p:cNvPr>
          <p:cNvSpPr/>
          <p:nvPr/>
        </p:nvSpPr>
        <p:spPr>
          <a:xfrm>
            <a:off x="-61" y="6296622"/>
            <a:ext cx="6897028" cy="600164"/>
          </a:xfrm>
          <a:prstGeom prst="rect">
            <a:avLst/>
          </a:prstGeom>
        </p:spPr>
        <p:txBody>
          <a:bodyPr wrap="square">
            <a:spAutoFit/>
          </a:bodyPr>
          <a:lstStyle/>
          <a:p>
            <a:r>
              <a:rPr lang="en-IN" sz="1100" dirty="0">
                <a:latin typeface="Cambria" panose="02040503050406030204" pitchFamily="18" charset="0"/>
                <a:ea typeface="Cambria" panose="02040503050406030204" pitchFamily="18" charset="0"/>
                <a:cs typeface="Arial" panose="020B0604020202020204" pitchFamily="34" charset="0"/>
              </a:rPr>
              <a:t>Source : GJEPC Analysis , Notes : (P) stands for provisional  Gross  Exports pertains to inclusive of return consignments , </a:t>
            </a:r>
            <a:r>
              <a:rPr lang="en-IN" sz="1100" i="1" dirty="0">
                <a:latin typeface="Cambria" panose="02040503050406030204" pitchFamily="18" charset="0"/>
                <a:ea typeface="Cambria" panose="02040503050406030204" pitchFamily="18" charset="0"/>
                <a:cs typeface="Arial" panose="020B0604020202020204" pitchFamily="34" charset="0"/>
              </a:rPr>
              <a:t>Figures  from Delhi  </a:t>
            </a:r>
            <a:r>
              <a:rPr lang="en-IN" sz="1100" i="1" dirty="0" err="1">
                <a:latin typeface="Cambria" panose="02040503050406030204" pitchFamily="18" charset="0"/>
                <a:ea typeface="Cambria" panose="02040503050406030204" pitchFamily="18" charset="0"/>
                <a:cs typeface="Arial" panose="020B0604020202020204" pitchFamily="34" charset="0"/>
              </a:rPr>
              <a:t>Aircargo</a:t>
            </a:r>
            <a:r>
              <a:rPr lang="en-IN" sz="1100" i="1" dirty="0">
                <a:latin typeface="Cambria" panose="02040503050406030204" pitchFamily="18" charset="0"/>
                <a:ea typeface="Cambria" panose="02040503050406030204" pitchFamily="18" charset="0"/>
                <a:cs typeface="Arial" panose="020B0604020202020204" pitchFamily="34" charset="0"/>
              </a:rPr>
              <a:t> October-November 2022 &amp; Cochin </a:t>
            </a:r>
            <a:r>
              <a:rPr lang="en-IN" sz="1100" i="1" dirty="0" err="1">
                <a:latin typeface="Cambria" panose="02040503050406030204" pitchFamily="18" charset="0"/>
                <a:ea typeface="Cambria" panose="02040503050406030204" pitchFamily="18" charset="0"/>
                <a:cs typeface="Arial" panose="020B0604020202020204" pitchFamily="34" charset="0"/>
              </a:rPr>
              <a:t>Aircargo</a:t>
            </a:r>
            <a:r>
              <a:rPr lang="en-IN" sz="1100" i="1" dirty="0">
                <a:latin typeface="Cambria" panose="02040503050406030204" pitchFamily="18" charset="0"/>
                <a:ea typeface="Cambria" panose="02040503050406030204" pitchFamily="18" charset="0"/>
                <a:cs typeface="Arial" panose="020B0604020202020204" pitchFamily="34" charset="0"/>
              </a:rPr>
              <a:t> November 2022  are  not included as yet to receive from the Customs, </a:t>
            </a:r>
            <a:r>
              <a:rPr lang="en-IN" sz="1100" dirty="0">
                <a:latin typeface="Cambria" panose="02040503050406030204" pitchFamily="18" charset="0"/>
                <a:ea typeface="Cambria" panose="02040503050406030204" pitchFamily="18" charset="0"/>
                <a:cs typeface="Arial" panose="020B0604020202020204" pitchFamily="34" charset="0"/>
              </a:rPr>
              <a:t>Net Exports pertains to exclusive of return consignments</a:t>
            </a:r>
          </a:p>
        </p:txBody>
      </p:sp>
      <p:graphicFrame>
        <p:nvGraphicFramePr>
          <p:cNvPr id="2" name="Table 1">
            <a:extLst>
              <a:ext uri="{FF2B5EF4-FFF2-40B4-BE49-F238E27FC236}">
                <a16:creationId xmlns:a16="http://schemas.microsoft.com/office/drawing/2014/main" id="{C465BC5D-C00C-0797-63E0-847A10F8DD68}"/>
              </a:ext>
            </a:extLst>
          </p:cNvPr>
          <p:cNvGraphicFramePr>
            <a:graphicFrameLocks noGrp="1"/>
          </p:cNvGraphicFramePr>
          <p:nvPr>
            <p:extLst>
              <p:ext uri="{D42A27DB-BD31-4B8C-83A1-F6EECF244321}">
                <p14:modId xmlns:p14="http://schemas.microsoft.com/office/powerpoint/2010/main" val="10681085"/>
              </p:ext>
            </p:extLst>
          </p:nvPr>
        </p:nvGraphicFramePr>
        <p:xfrm>
          <a:off x="94891" y="619168"/>
          <a:ext cx="7358332" cy="5677455"/>
        </p:xfrm>
        <a:graphic>
          <a:graphicData uri="http://schemas.openxmlformats.org/drawingml/2006/table">
            <a:tbl>
              <a:tblPr/>
              <a:tblGrid>
                <a:gridCol w="3198883">
                  <a:extLst>
                    <a:ext uri="{9D8B030D-6E8A-4147-A177-3AD203B41FA5}">
                      <a16:colId xmlns:a16="http://schemas.microsoft.com/office/drawing/2014/main" val="2732323461"/>
                    </a:ext>
                  </a:extLst>
                </a:gridCol>
                <a:gridCol w="1436096">
                  <a:extLst>
                    <a:ext uri="{9D8B030D-6E8A-4147-A177-3AD203B41FA5}">
                      <a16:colId xmlns:a16="http://schemas.microsoft.com/office/drawing/2014/main" val="931986439"/>
                    </a:ext>
                  </a:extLst>
                </a:gridCol>
                <a:gridCol w="1432074">
                  <a:extLst>
                    <a:ext uri="{9D8B030D-6E8A-4147-A177-3AD203B41FA5}">
                      <a16:colId xmlns:a16="http://schemas.microsoft.com/office/drawing/2014/main" val="1573411817"/>
                    </a:ext>
                  </a:extLst>
                </a:gridCol>
                <a:gridCol w="1291279">
                  <a:extLst>
                    <a:ext uri="{9D8B030D-6E8A-4147-A177-3AD203B41FA5}">
                      <a16:colId xmlns:a16="http://schemas.microsoft.com/office/drawing/2014/main" val="3324917748"/>
                    </a:ext>
                  </a:extLst>
                </a:gridCol>
              </a:tblGrid>
              <a:tr h="978600">
                <a:tc rowSpan="2">
                  <a:txBody>
                    <a:bodyPr/>
                    <a:lstStyle/>
                    <a:p>
                      <a:pPr algn="ctr" rtl="0" fontAlgn="ctr"/>
                      <a:r>
                        <a:rPr lang="en-IN" sz="1600" b="1" i="0" u="none" strike="noStrike" dirty="0">
                          <a:solidFill>
                            <a:srgbClr val="FFFFFF"/>
                          </a:solidFill>
                          <a:effectLst/>
                          <a:latin typeface="Cambria" panose="02040503050406030204" pitchFamily="18" charset="0"/>
                          <a:ea typeface="Cambria" panose="02040503050406030204" pitchFamily="18" charset="0"/>
                        </a:rPr>
                        <a:t>Commodities</a:t>
                      </a:r>
                    </a:p>
                  </a:txBody>
                  <a:tcPr marL="8257" marR="8257" marT="82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19567"/>
                    </a:solidFill>
                  </a:tcPr>
                </a:tc>
                <a:tc>
                  <a:txBody>
                    <a:bodyPr/>
                    <a:lstStyle/>
                    <a:p>
                      <a:pPr algn="ctr" rtl="0" fontAlgn="ctr"/>
                      <a:r>
                        <a:rPr lang="en-IN" sz="1600" b="1" i="0" u="none" strike="noStrike" dirty="0">
                          <a:solidFill>
                            <a:srgbClr val="FFFFFF"/>
                          </a:solidFill>
                          <a:effectLst/>
                          <a:latin typeface="Cambria" panose="02040503050406030204" pitchFamily="18" charset="0"/>
                          <a:ea typeface="Cambria" panose="02040503050406030204" pitchFamily="18" charset="0"/>
                        </a:rPr>
                        <a:t>April – November 2021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19567"/>
                    </a:solidFill>
                  </a:tcPr>
                </a:tc>
                <a:tc>
                  <a:txBody>
                    <a:bodyPr/>
                    <a:lstStyle/>
                    <a:p>
                      <a:pPr algn="ctr" rtl="0" fontAlgn="ctr"/>
                      <a:r>
                        <a:rPr lang="en-IN" sz="1600" b="1" i="0" u="none" strike="noStrike" dirty="0">
                          <a:solidFill>
                            <a:srgbClr val="FFFFFF"/>
                          </a:solidFill>
                          <a:effectLst/>
                          <a:latin typeface="Cambria" panose="02040503050406030204" pitchFamily="18" charset="0"/>
                          <a:ea typeface="Cambria" panose="02040503050406030204" pitchFamily="18" charset="0"/>
                        </a:rPr>
                        <a:t>April – November 2022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19567"/>
                    </a:solidFill>
                  </a:tcPr>
                </a:tc>
                <a:tc>
                  <a:txBody>
                    <a:bodyPr/>
                    <a:lstStyle/>
                    <a:p>
                      <a:pPr algn="ctr" rtl="0" fontAlgn="ctr"/>
                      <a:r>
                        <a:rPr lang="en-IN" sz="1600" b="1" i="0" u="none" strike="noStrike" dirty="0">
                          <a:solidFill>
                            <a:srgbClr val="FFFFFF"/>
                          </a:solidFill>
                          <a:effectLst/>
                          <a:latin typeface="Cambria" panose="02040503050406030204" pitchFamily="18" charset="0"/>
                          <a:ea typeface="Cambria" panose="02040503050406030204" pitchFamily="18" charset="0"/>
                        </a:rPr>
                        <a:t>% Growth/ decline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19567"/>
                    </a:solidFill>
                  </a:tcPr>
                </a:tc>
                <a:extLst>
                  <a:ext uri="{0D108BD9-81ED-4DB2-BD59-A6C34878D82A}">
                    <a16:rowId xmlns:a16="http://schemas.microsoft.com/office/drawing/2014/main" val="646804167"/>
                  </a:ext>
                </a:extLst>
              </a:tr>
              <a:tr h="282793">
                <a:tc vMerge="1">
                  <a:txBody>
                    <a:bodyPr/>
                    <a:lstStyle/>
                    <a:p>
                      <a:endParaRPr lang="en-IN"/>
                    </a:p>
                  </a:txBody>
                  <a:tcPr/>
                </a:tc>
                <a:tc>
                  <a:txBody>
                    <a:bodyPr/>
                    <a:lstStyle/>
                    <a:p>
                      <a:pPr algn="ctr" rtl="0" fontAlgn="ctr"/>
                      <a:r>
                        <a:rPr lang="en-IN" sz="1600" b="1" i="0" u="none" strike="noStrike" dirty="0">
                          <a:solidFill>
                            <a:srgbClr val="FFFFFF"/>
                          </a:solidFill>
                          <a:effectLst/>
                          <a:latin typeface="Cambria" panose="02040503050406030204" pitchFamily="18" charset="0"/>
                          <a:ea typeface="Cambria" panose="02040503050406030204" pitchFamily="18" charset="0"/>
                        </a:rPr>
                        <a:t>(US$mn)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19567"/>
                    </a:solidFill>
                  </a:tcPr>
                </a:tc>
                <a:tc>
                  <a:txBody>
                    <a:bodyPr/>
                    <a:lstStyle/>
                    <a:p>
                      <a:pPr algn="ctr" rtl="0" fontAlgn="ctr"/>
                      <a:r>
                        <a:rPr lang="en-IN" sz="1600" b="1" i="0" u="none" strike="noStrike" dirty="0">
                          <a:solidFill>
                            <a:srgbClr val="FFFFFF"/>
                          </a:solidFill>
                          <a:effectLst/>
                          <a:latin typeface="Cambria" panose="02040503050406030204" pitchFamily="18" charset="0"/>
                          <a:ea typeface="Cambria" panose="02040503050406030204" pitchFamily="18" charset="0"/>
                        </a:rPr>
                        <a:t>(US$mn)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19567"/>
                    </a:solidFill>
                  </a:tcPr>
                </a:tc>
                <a:tc>
                  <a:txBody>
                    <a:bodyPr/>
                    <a:lstStyle/>
                    <a:p>
                      <a:pPr algn="ctr" rtl="0" fontAlgn="ctr"/>
                      <a:r>
                        <a:rPr lang="en-IN" sz="1600" b="1" i="0" u="none" strike="noStrike" dirty="0">
                          <a:solidFill>
                            <a:srgbClr val="FFFFFF"/>
                          </a:solidFill>
                          <a:effectLst/>
                          <a:latin typeface="Cambria" panose="02040503050406030204" pitchFamily="18" charset="0"/>
                          <a:ea typeface="Cambria" panose="02040503050406030204" pitchFamily="18" charset="0"/>
                        </a:rPr>
                        <a:t> (Y-o-Y)</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19567"/>
                    </a:solidFill>
                  </a:tcPr>
                </a:tc>
                <a:extLst>
                  <a:ext uri="{0D108BD9-81ED-4DB2-BD59-A6C34878D82A}">
                    <a16:rowId xmlns:a16="http://schemas.microsoft.com/office/drawing/2014/main" val="2724210902"/>
                  </a:ext>
                </a:extLst>
              </a:tr>
              <a:tr h="266748">
                <a:tc>
                  <a:txBody>
                    <a:bodyPr/>
                    <a:lstStyle/>
                    <a:p>
                      <a:pPr algn="l" rtl="0" fontAlgn="ctr"/>
                      <a:r>
                        <a:rPr lang="en-IN" sz="1600" b="0" i="0" u="none" strike="noStrike" dirty="0">
                          <a:solidFill>
                            <a:srgbClr val="000000"/>
                          </a:solidFill>
                          <a:effectLst/>
                          <a:latin typeface="Cambria" panose="02040503050406030204" pitchFamily="18" charset="0"/>
                          <a:ea typeface="Cambria" panose="02040503050406030204" pitchFamily="18" charset="0"/>
                        </a:rPr>
                        <a:t>Cut &amp; Pol Diamonds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algn="ctr" fontAlgn="ctr"/>
                      <a:r>
                        <a:rPr lang="en-IN" sz="1600" b="0" i="0" u="none" strike="noStrike" dirty="0">
                          <a:solidFill>
                            <a:srgbClr val="000000"/>
                          </a:solidFill>
                          <a:effectLst/>
                          <a:latin typeface="Cambria" panose="02040503050406030204" pitchFamily="18" charset="0"/>
                          <a:ea typeface="Cambria" panose="02040503050406030204" pitchFamily="18" charset="0"/>
                        </a:rPr>
                        <a:t>16236.19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algn="ctr" fontAlgn="ctr"/>
                      <a:r>
                        <a:rPr lang="en-IN" sz="1600" b="0" i="0" u="none" strike="noStrike">
                          <a:solidFill>
                            <a:srgbClr val="000000"/>
                          </a:solidFill>
                          <a:effectLst/>
                          <a:latin typeface="Cambria" panose="02040503050406030204" pitchFamily="18" charset="0"/>
                          <a:ea typeface="Cambria" panose="02040503050406030204" pitchFamily="18" charset="0"/>
                        </a:rPr>
                        <a:t>15355.09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algn="ctr" rtl="0" fontAlgn="ctr"/>
                      <a:r>
                        <a:rPr lang="en-IN" sz="1600" b="0" i="0" u="none" strike="noStrike">
                          <a:solidFill>
                            <a:srgbClr val="000000"/>
                          </a:solidFill>
                          <a:effectLst/>
                          <a:latin typeface="Cambria" panose="02040503050406030204" pitchFamily="18" charset="0"/>
                          <a:ea typeface="Cambria" panose="02040503050406030204" pitchFamily="18" charset="0"/>
                        </a:rPr>
                        <a:t>-5.43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18255265"/>
                  </a:ext>
                </a:extLst>
              </a:tr>
              <a:tr h="266748">
                <a:tc>
                  <a:txBody>
                    <a:bodyPr/>
                    <a:lstStyle/>
                    <a:p>
                      <a:pPr algn="l" rtl="0" fontAlgn="ctr"/>
                      <a:r>
                        <a:rPr lang="en-IN" sz="1600" b="0" i="0" u="none" strike="noStrike" dirty="0">
                          <a:solidFill>
                            <a:srgbClr val="000000"/>
                          </a:solidFill>
                          <a:effectLst/>
                          <a:latin typeface="Cambria" panose="02040503050406030204" pitchFamily="18" charset="0"/>
                          <a:ea typeface="Cambria" panose="02040503050406030204" pitchFamily="18" charset="0"/>
                        </a:rPr>
                        <a:t>Pol. Lab Grown Diamonds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n-IN" sz="1600" b="0" i="0" u="none" strike="noStrike" dirty="0">
                          <a:solidFill>
                            <a:srgbClr val="000000"/>
                          </a:solidFill>
                          <a:effectLst/>
                          <a:latin typeface="Cambria" panose="02040503050406030204" pitchFamily="18" charset="0"/>
                          <a:ea typeface="Cambria" panose="02040503050406030204" pitchFamily="18" charset="0"/>
                        </a:rPr>
                        <a:t>819.76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n-IN" sz="1600" b="0" i="0" u="none" strike="noStrike" dirty="0">
                          <a:solidFill>
                            <a:srgbClr val="000000"/>
                          </a:solidFill>
                          <a:effectLst/>
                          <a:latin typeface="Cambria" panose="02040503050406030204" pitchFamily="18" charset="0"/>
                          <a:ea typeface="Cambria" panose="02040503050406030204" pitchFamily="18" charset="0"/>
                        </a:rPr>
                        <a:t>1227.77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rtl="0" fontAlgn="ctr"/>
                      <a:r>
                        <a:rPr lang="en-IN" sz="1600" b="0" i="0" u="none" strike="noStrike">
                          <a:solidFill>
                            <a:srgbClr val="000000"/>
                          </a:solidFill>
                          <a:effectLst/>
                          <a:latin typeface="Cambria" panose="02040503050406030204" pitchFamily="18" charset="0"/>
                          <a:ea typeface="Cambria" panose="02040503050406030204" pitchFamily="18" charset="0"/>
                        </a:rPr>
                        <a:t>49.77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2658860233"/>
                  </a:ext>
                </a:extLst>
              </a:tr>
              <a:tr h="266748">
                <a:tc>
                  <a:txBody>
                    <a:bodyPr/>
                    <a:lstStyle/>
                    <a:p>
                      <a:pPr algn="l" rtl="0" fontAlgn="ctr"/>
                      <a:r>
                        <a:rPr lang="en-IN" sz="1600" b="0" i="0" u="none" strike="noStrike" dirty="0">
                          <a:solidFill>
                            <a:srgbClr val="000000"/>
                          </a:solidFill>
                          <a:effectLst/>
                          <a:latin typeface="Cambria" panose="02040503050406030204" pitchFamily="18" charset="0"/>
                          <a:ea typeface="Cambria" panose="02040503050406030204" pitchFamily="18" charset="0"/>
                        </a:rPr>
                        <a:t>Coloured Gemstones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n-IN" sz="1600" b="0" i="0" u="none" strike="noStrike" dirty="0">
                          <a:solidFill>
                            <a:srgbClr val="000000"/>
                          </a:solidFill>
                          <a:effectLst/>
                          <a:latin typeface="Cambria" panose="02040503050406030204" pitchFamily="18" charset="0"/>
                          <a:ea typeface="Cambria" panose="02040503050406030204" pitchFamily="18" charset="0"/>
                        </a:rPr>
                        <a:t>199.59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n-IN" sz="1600" b="0" i="0" u="none" strike="noStrike" dirty="0">
                          <a:solidFill>
                            <a:srgbClr val="000000"/>
                          </a:solidFill>
                          <a:effectLst/>
                          <a:latin typeface="Cambria" panose="02040503050406030204" pitchFamily="18" charset="0"/>
                          <a:ea typeface="Cambria" panose="02040503050406030204" pitchFamily="18" charset="0"/>
                        </a:rPr>
                        <a:t>263.86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rtl="0" fontAlgn="ctr"/>
                      <a:r>
                        <a:rPr lang="en-IN" sz="1600" b="0" i="0" u="none" strike="noStrike">
                          <a:solidFill>
                            <a:srgbClr val="000000"/>
                          </a:solidFill>
                          <a:effectLst/>
                          <a:latin typeface="Cambria" panose="02040503050406030204" pitchFamily="18" charset="0"/>
                          <a:ea typeface="Cambria" panose="02040503050406030204" pitchFamily="18" charset="0"/>
                        </a:rPr>
                        <a:t>32.20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282428528"/>
                  </a:ext>
                </a:extLst>
              </a:tr>
              <a:tr h="266748">
                <a:tc>
                  <a:txBody>
                    <a:bodyPr/>
                    <a:lstStyle/>
                    <a:p>
                      <a:pPr algn="l" rtl="0" fontAlgn="ctr"/>
                      <a:r>
                        <a:rPr lang="en-IN" sz="1600" b="0" i="0" u="none" strike="noStrike" dirty="0">
                          <a:solidFill>
                            <a:srgbClr val="000000"/>
                          </a:solidFill>
                          <a:effectLst/>
                          <a:latin typeface="Cambria" panose="02040503050406030204" pitchFamily="18" charset="0"/>
                          <a:ea typeface="Cambria" panose="02040503050406030204" pitchFamily="18" charset="0"/>
                        </a:rPr>
                        <a:t>Pol. Synthetic Stone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n-IN" sz="1600" b="0" i="0" u="none" strike="noStrike">
                          <a:solidFill>
                            <a:srgbClr val="000000"/>
                          </a:solidFill>
                          <a:effectLst/>
                          <a:latin typeface="Cambria" panose="02040503050406030204" pitchFamily="18" charset="0"/>
                          <a:ea typeface="Cambria" panose="02040503050406030204" pitchFamily="18" charset="0"/>
                        </a:rPr>
                        <a:t>2.86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n-IN" sz="1600" b="0" i="0" u="none" strike="noStrike" dirty="0">
                          <a:solidFill>
                            <a:srgbClr val="000000"/>
                          </a:solidFill>
                          <a:effectLst/>
                          <a:latin typeface="Cambria" panose="02040503050406030204" pitchFamily="18" charset="0"/>
                          <a:ea typeface="Cambria" panose="02040503050406030204" pitchFamily="18" charset="0"/>
                        </a:rPr>
                        <a:t>4.59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rtl="0" fontAlgn="ctr"/>
                      <a:r>
                        <a:rPr lang="en-IN" sz="1600" b="0" i="0" u="none" strike="noStrike">
                          <a:solidFill>
                            <a:srgbClr val="000000"/>
                          </a:solidFill>
                          <a:effectLst/>
                          <a:latin typeface="Cambria" panose="02040503050406030204" pitchFamily="18" charset="0"/>
                          <a:ea typeface="Cambria" panose="02040503050406030204" pitchFamily="18" charset="0"/>
                        </a:rPr>
                        <a:t>60.55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804215363"/>
                  </a:ext>
                </a:extLst>
              </a:tr>
              <a:tr h="266748">
                <a:tc>
                  <a:txBody>
                    <a:bodyPr/>
                    <a:lstStyle/>
                    <a:p>
                      <a:pPr algn="l" rtl="0" fontAlgn="ctr"/>
                      <a:r>
                        <a:rPr lang="en-IN" sz="1600" b="0" i="0" u="none" strike="noStrike" dirty="0">
                          <a:solidFill>
                            <a:srgbClr val="000000"/>
                          </a:solidFill>
                          <a:effectLst/>
                          <a:latin typeface="Cambria" panose="02040503050406030204" pitchFamily="18" charset="0"/>
                          <a:ea typeface="Cambria" panose="02040503050406030204" pitchFamily="18" charset="0"/>
                        </a:rPr>
                        <a:t>Worked Pearls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n-IN" sz="1600" b="0" i="0" u="none" strike="noStrike">
                          <a:solidFill>
                            <a:srgbClr val="000000"/>
                          </a:solidFill>
                          <a:effectLst/>
                          <a:latin typeface="Cambria" panose="02040503050406030204" pitchFamily="18" charset="0"/>
                          <a:ea typeface="Cambria" panose="02040503050406030204" pitchFamily="18" charset="0"/>
                        </a:rPr>
                        <a:t>1.33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n-IN" sz="1600" b="0" i="0" u="none" strike="noStrike" dirty="0">
                          <a:solidFill>
                            <a:srgbClr val="000000"/>
                          </a:solidFill>
                          <a:effectLst/>
                          <a:latin typeface="Cambria" panose="02040503050406030204" pitchFamily="18" charset="0"/>
                          <a:ea typeface="Cambria" panose="02040503050406030204" pitchFamily="18" charset="0"/>
                        </a:rPr>
                        <a:t>1.93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rtl="0" fontAlgn="ctr"/>
                      <a:r>
                        <a:rPr lang="en-IN" sz="1600" b="0" i="0" u="none" strike="noStrike">
                          <a:solidFill>
                            <a:srgbClr val="000000"/>
                          </a:solidFill>
                          <a:effectLst/>
                          <a:latin typeface="Cambria" panose="02040503050406030204" pitchFamily="18" charset="0"/>
                          <a:ea typeface="Cambria" panose="02040503050406030204" pitchFamily="18" charset="0"/>
                        </a:rPr>
                        <a:t>44.77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511969042"/>
                  </a:ext>
                </a:extLst>
              </a:tr>
              <a:tr h="266748">
                <a:tc>
                  <a:txBody>
                    <a:bodyPr/>
                    <a:lstStyle/>
                    <a:p>
                      <a:pPr algn="l" rtl="0" fontAlgn="ctr"/>
                      <a:r>
                        <a:rPr lang="en-IN" sz="1600" b="1" i="0" u="none" strike="noStrike" dirty="0">
                          <a:solidFill>
                            <a:srgbClr val="000000"/>
                          </a:solidFill>
                          <a:effectLst/>
                          <a:latin typeface="Cambria" panose="02040503050406030204" pitchFamily="18" charset="0"/>
                          <a:ea typeface="Cambria" panose="02040503050406030204" pitchFamily="18" charset="0"/>
                        </a:rPr>
                        <a:t>Gold Jewellery(Plain &amp; Studded)</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n-IN" sz="1600" b="1" i="0" u="none" strike="noStrike">
                          <a:solidFill>
                            <a:srgbClr val="000000"/>
                          </a:solidFill>
                          <a:effectLst/>
                          <a:latin typeface="Cambria" panose="02040503050406030204" pitchFamily="18" charset="0"/>
                          <a:ea typeface="Cambria" panose="02040503050406030204" pitchFamily="18" charset="0"/>
                        </a:rPr>
                        <a:t>6031.62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n-IN" sz="1600" b="1" i="0" u="none" strike="noStrike">
                          <a:solidFill>
                            <a:srgbClr val="000000"/>
                          </a:solidFill>
                          <a:effectLst/>
                          <a:latin typeface="Cambria" panose="02040503050406030204" pitchFamily="18" charset="0"/>
                          <a:ea typeface="Cambria" panose="02040503050406030204" pitchFamily="18" charset="0"/>
                        </a:rPr>
                        <a:t>6585.35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rtl="0" fontAlgn="ctr"/>
                      <a:r>
                        <a:rPr lang="en-IN" sz="1600" b="1" i="0" u="none" strike="noStrike">
                          <a:solidFill>
                            <a:srgbClr val="000000"/>
                          </a:solidFill>
                          <a:effectLst/>
                          <a:latin typeface="Cambria" panose="02040503050406030204" pitchFamily="18" charset="0"/>
                          <a:ea typeface="Cambria" panose="02040503050406030204" pitchFamily="18" charset="0"/>
                        </a:rPr>
                        <a:t>9.18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390016554"/>
                  </a:ext>
                </a:extLst>
              </a:tr>
              <a:tr h="266748">
                <a:tc>
                  <a:txBody>
                    <a:bodyPr/>
                    <a:lstStyle/>
                    <a:p>
                      <a:pPr algn="l" rtl="0" fontAlgn="ctr"/>
                      <a:r>
                        <a:rPr lang="en-IN" sz="1600" b="0" i="0" u="none" strike="noStrike" dirty="0">
                          <a:solidFill>
                            <a:srgbClr val="000000"/>
                          </a:solidFill>
                          <a:effectLst/>
                          <a:latin typeface="Cambria" panose="02040503050406030204" pitchFamily="18" charset="0"/>
                          <a:ea typeface="Cambria" panose="02040503050406030204" pitchFamily="18" charset="0"/>
                        </a:rPr>
                        <a:t>Plain Gold Jewellery</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n-IN" sz="1600" b="0" i="0" u="none" strike="noStrike">
                          <a:solidFill>
                            <a:srgbClr val="000000"/>
                          </a:solidFill>
                          <a:effectLst/>
                          <a:latin typeface="Cambria" panose="02040503050406030204" pitchFamily="18" charset="0"/>
                          <a:ea typeface="Cambria" panose="02040503050406030204" pitchFamily="18" charset="0"/>
                        </a:rPr>
                        <a:t>2434.23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n-IN" sz="1600" b="0" i="0" u="none" strike="noStrike" dirty="0">
                          <a:solidFill>
                            <a:srgbClr val="000000"/>
                          </a:solidFill>
                          <a:effectLst/>
                          <a:latin typeface="Cambria" panose="02040503050406030204" pitchFamily="18" charset="0"/>
                          <a:ea typeface="Cambria" panose="02040503050406030204" pitchFamily="18" charset="0"/>
                        </a:rPr>
                        <a:t>2748.56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rtl="0" fontAlgn="ctr"/>
                      <a:r>
                        <a:rPr lang="en-IN" sz="1600" b="0" i="0" u="none" strike="noStrike" dirty="0">
                          <a:solidFill>
                            <a:srgbClr val="000000"/>
                          </a:solidFill>
                          <a:effectLst/>
                          <a:latin typeface="Cambria" panose="02040503050406030204" pitchFamily="18" charset="0"/>
                          <a:ea typeface="Cambria" panose="02040503050406030204" pitchFamily="18" charset="0"/>
                        </a:rPr>
                        <a:t>12.91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176660824"/>
                  </a:ext>
                </a:extLst>
              </a:tr>
              <a:tr h="266748">
                <a:tc>
                  <a:txBody>
                    <a:bodyPr/>
                    <a:lstStyle/>
                    <a:p>
                      <a:pPr algn="l" rtl="0" fontAlgn="ctr"/>
                      <a:r>
                        <a:rPr lang="en-IN" sz="1600" b="0" i="0" u="none" strike="noStrike" dirty="0">
                          <a:solidFill>
                            <a:srgbClr val="000000"/>
                          </a:solidFill>
                          <a:effectLst/>
                          <a:latin typeface="Cambria" panose="02040503050406030204" pitchFamily="18" charset="0"/>
                          <a:ea typeface="Cambria" panose="02040503050406030204" pitchFamily="18" charset="0"/>
                        </a:rPr>
                        <a:t>Studded Gold Jewellery</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n-IN" sz="1600" b="0" i="0" u="none" strike="noStrike">
                          <a:solidFill>
                            <a:srgbClr val="000000"/>
                          </a:solidFill>
                          <a:effectLst/>
                          <a:latin typeface="Cambria" panose="02040503050406030204" pitchFamily="18" charset="0"/>
                          <a:ea typeface="Cambria" panose="02040503050406030204" pitchFamily="18" charset="0"/>
                        </a:rPr>
                        <a:t>3597.39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n-IN" sz="1600" b="0" i="0" u="none" strike="noStrike">
                          <a:solidFill>
                            <a:srgbClr val="000000"/>
                          </a:solidFill>
                          <a:effectLst/>
                          <a:latin typeface="Cambria" panose="02040503050406030204" pitchFamily="18" charset="0"/>
                          <a:ea typeface="Cambria" panose="02040503050406030204" pitchFamily="18" charset="0"/>
                        </a:rPr>
                        <a:t>3836.79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rtl="0" fontAlgn="ctr"/>
                      <a:r>
                        <a:rPr lang="en-IN" sz="1600" b="0" i="0" u="none" strike="noStrike" dirty="0">
                          <a:solidFill>
                            <a:srgbClr val="000000"/>
                          </a:solidFill>
                          <a:effectLst/>
                          <a:latin typeface="Cambria" panose="02040503050406030204" pitchFamily="18" charset="0"/>
                          <a:ea typeface="Cambria" panose="02040503050406030204" pitchFamily="18" charset="0"/>
                        </a:rPr>
                        <a:t>6.65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128046377"/>
                  </a:ext>
                </a:extLst>
              </a:tr>
              <a:tr h="266748">
                <a:tc>
                  <a:txBody>
                    <a:bodyPr/>
                    <a:lstStyle/>
                    <a:p>
                      <a:pPr algn="l" rtl="0" fontAlgn="ctr"/>
                      <a:r>
                        <a:rPr lang="en-IN" sz="1600" b="0" i="0" u="none" strike="noStrike" dirty="0">
                          <a:solidFill>
                            <a:srgbClr val="000000"/>
                          </a:solidFill>
                          <a:effectLst/>
                          <a:latin typeface="Cambria" panose="02040503050406030204" pitchFamily="18" charset="0"/>
                          <a:ea typeface="Cambria" panose="02040503050406030204" pitchFamily="18" charset="0"/>
                        </a:rPr>
                        <a:t>Silver Jewellery</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n-IN" sz="1600" b="0" i="0" u="none" strike="noStrike">
                          <a:solidFill>
                            <a:srgbClr val="000000"/>
                          </a:solidFill>
                          <a:effectLst/>
                          <a:latin typeface="Cambria" panose="02040503050406030204" pitchFamily="18" charset="0"/>
                          <a:ea typeface="Cambria" panose="02040503050406030204" pitchFamily="18" charset="0"/>
                        </a:rPr>
                        <a:t>1687.38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n-IN" sz="1600" b="0" i="0" u="none" strike="noStrike">
                          <a:solidFill>
                            <a:srgbClr val="000000"/>
                          </a:solidFill>
                          <a:effectLst/>
                          <a:latin typeface="Cambria" panose="02040503050406030204" pitchFamily="18" charset="0"/>
                          <a:ea typeface="Cambria" panose="02040503050406030204" pitchFamily="18" charset="0"/>
                        </a:rPr>
                        <a:t>2177.62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rtl="0" fontAlgn="ctr"/>
                      <a:r>
                        <a:rPr lang="en-IN" sz="1600" b="0" i="0" u="none" strike="noStrike" dirty="0">
                          <a:solidFill>
                            <a:srgbClr val="000000"/>
                          </a:solidFill>
                          <a:effectLst/>
                          <a:latin typeface="Cambria" panose="02040503050406030204" pitchFamily="18" charset="0"/>
                          <a:ea typeface="Cambria" panose="02040503050406030204" pitchFamily="18" charset="0"/>
                        </a:rPr>
                        <a:t>29.05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2816056"/>
                  </a:ext>
                </a:extLst>
              </a:tr>
              <a:tr h="266748">
                <a:tc>
                  <a:txBody>
                    <a:bodyPr/>
                    <a:lstStyle/>
                    <a:p>
                      <a:pPr algn="l" rtl="0" fontAlgn="ctr"/>
                      <a:r>
                        <a:rPr lang="en-IN" sz="1600" b="0" i="0" u="none" strike="noStrike" dirty="0">
                          <a:solidFill>
                            <a:srgbClr val="000000"/>
                          </a:solidFill>
                          <a:effectLst/>
                          <a:latin typeface="Cambria" panose="02040503050406030204" pitchFamily="18" charset="0"/>
                          <a:ea typeface="Cambria" panose="02040503050406030204" pitchFamily="18" charset="0"/>
                        </a:rPr>
                        <a:t>Platinum Jewellery</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IN" sz="1600" b="0" i="0" u="none" strike="noStrike">
                          <a:solidFill>
                            <a:srgbClr val="000000"/>
                          </a:solidFill>
                          <a:effectLst/>
                          <a:latin typeface="Cambria" panose="02040503050406030204" pitchFamily="18" charset="0"/>
                          <a:ea typeface="Cambria" panose="02040503050406030204" pitchFamily="18" charset="0"/>
                        </a:rPr>
                        <a:t>20.83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IN" sz="1600" b="0" i="0" u="none" strike="noStrike">
                          <a:solidFill>
                            <a:srgbClr val="000000"/>
                          </a:solidFill>
                          <a:effectLst/>
                          <a:latin typeface="Cambria" panose="02040503050406030204" pitchFamily="18" charset="0"/>
                          <a:ea typeface="Cambria" panose="02040503050406030204" pitchFamily="18" charset="0"/>
                        </a:rPr>
                        <a:t>25.02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IN" sz="1600" b="0" i="0" u="none" strike="noStrike">
                          <a:solidFill>
                            <a:srgbClr val="000000"/>
                          </a:solidFill>
                          <a:effectLst/>
                          <a:latin typeface="Cambria" panose="02040503050406030204" pitchFamily="18" charset="0"/>
                          <a:ea typeface="Cambria" panose="02040503050406030204" pitchFamily="18" charset="0"/>
                        </a:rPr>
                        <a:t>20.09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96557833"/>
                  </a:ext>
                </a:extLst>
              </a:tr>
              <a:tr h="266748">
                <a:tc>
                  <a:txBody>
                    <a:bodyPr/>
                    <a:lstStyle/>
                    <a:p>
                      <a:pPr algn="l" rtl="0" fontAlgn="ctr"/>
                      <a:r>
                        <a:rPr lang="en-IN" sz="1600" b="0" i="0" u="none" strike="noStrike" dirty="0">
                          <a:solidFill>
                            <a:srgbClr val="000000"/>
                          </a:solidFill>
                          <a:effectLst/>
                          <a:latin typeface="Cambria" panose="02040503050406030204" pitchFamily="18" charset="0"/>
                          <a:ea typeface="Cambria" panose="02040503050406030204" pitchFamily="18" charset="0"/>
                        </a:rPr>
                        <a:t>Imitation Jewellery</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IN" sz="1600" b="0" i="0" u="none" strike="noStrike">
                          <a:solidFill>
                            <a:srgbClr val="000000"/>
                          </a:solidFill>
                          <a:effectLst/>
                          <a:latin typeface="Cambria" panose="02040503050406030204" pitchFamily="18" charset="0"/>
                          <a:ea typeface="Cambria" panose="02040503050406030204" pitchFamily="18" charset="0"/>
                        </a:rPr>
                        <a:t>45.82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IN" sz="1600" b="0" i="0" u="none" strike="noStrike">
                          <a:solidFill>
                            <a:srgbClr val="000000"/>
                          </a:solidFill>
                          <a:effectLst/>
                          <a:latin typeface="Cambria" panose="02040503050406030204" pitchFamily="18" charset="0"/>
                          <a:ea typeface="Cambria" panose="02040503050406030204" pitchFamily="18" charset="0"/>
                        </a:rPr>
                        <a:t>35.42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IN" sz="1600" b="0" i="0" u="none" strike="noStrike" dirty="0">
                          <a:solidFill>
                            <a:srgbClr val="000000"/>
                          </a:solidFill>
                          <a:effectLst/>
                          <a:latin typeface="Cambria" panose="02040503050406030204" pitchFamily="18" charset="0"/>
                          <a:ea typeface="Cambria" panose="02040503050406030204" pitchFamily="18" charset="0"/>
                        </a:rPr>
                        <a:t>-22.69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3539517126"/>
                  </a:ext>
                </a:extLst>
              </a:tr>
              <a:tr h="414842">
                <a:tc>
                  <a:txBody>
                    <a:bodyPr/>
                    <a:lstStyle/>
                    <a:p>
                      <a:pPr algn="l" rtl="0" fontAlgn="ctr"/>
                      <a:r>
                        <a:rPr lang="en-US" sz="1600" b="0" i="0" u="none" strike="noStrike" dirty="0">
                          <a:solidFill>
                            <a:srgbClr val="000000"/>
                          </a:solidFill>
                          <a:effectLst/>
                          <a:latin typeface="Cambria" panose="02040503050406030204" pitchFamily="18" charset="0"/>
                          <a:ea typeface="Cambria" panose="02040503050406030204" pitchFamily="18" charset="0"/>
                        </a:rPr>
                        <a:t>Articles of Gold, Silver &amp; others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IN" sz="1600" b="0" i="0" u="none" strike="noStrike">
                          <a:solidFill>
                            <a:srgbClr val="000000"/>
                          </a:solidFill>
                          <a:effectLst/>
                          <a:latin typeface="Cambria" panose="02040503050406030204" pitchFamily="18" charset="0"/>
                          <a:ea typeface="Cambria" panose="02040503050406030204" pitchFamily="18" charset="0"/>
                        </a:rPr>
                        <a:t>38.28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IN" sz="1600" b="0" i="0" u="none" strike="noStrike">
                          <a:solidFill>
                            <a:srgbClr val="000000"/>
                          </a:solidFill>
                          <a:effectLst/>
                          <a:latin typeface="Cambria" panose="02040503050406030204" pitchFamily="18" charset="0"/>
                          <a:ea typeface="Cambria" panose="02040503050406030204" pitchFamily="18" charset="0"/>
                        </a:rPr>
                        <a:t>32.08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IN" sz="1600" b="0" i="0" u="none" strike="noStrike" dirty="0">
                          <a:solidFill>
                            <a:srgbClr val="000000"/>
                          </a:solidFill>
                          <a:effectLst/>
                          <a:latin typeface="Cambria" panose="02040503050406030204" pitchFamily="18" charset="0"/>
                          <a:ea typeface="Cambria" panose="02040503050406030204" pitchFamily="18" charset="0"/>
                        </a:rPr>
                        <a:t>-16.18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93297439"/>
                  </a:ext>
                </a:extLst>
              </a:tr>
              <a:tr h="266748">
                <a:tc>
                  <a:txBody>
                    <a:bodyPr/>
                    <a:lstStyle/>
                    <a:p>
                      <a:pPr algn="l" rtl="0" fontAlgn="ctr"/>
                      <a:r>
                        <a:rPr lang="en-IN" sz="1600" b="0" i="0" u="none" strike="noStrike" dirty="0">
                          <a:solidFill>
                            <a:srgbClr val="222222"/>
                          </a:solidFill>
                          <a:effectLst/>
                          <a:latin typeface="Cambria" panose="02040503050406030204" pitchFamily="18" charset="0"/>
                          <a:ea typeface="Cambria" panose="02040503050406030204" pitchFamily="18" charset="0"/>
                        </a:rPr>
                        <a:t>Others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IN" sz="1600" b="0" i="0" u="none" strike="noStrike">
                          <a:solidFill>
                            <a:srgbClr val="222222"/>
                          </a:solidFill>
                          <a:effectLst/>
                          <a:latin typeface="Cambria" panose="02040503050406030204" pitchFamily="18" charset="0"/>
                          <a:ea typeface="Cambria" panose="02040503050406030204" pitchFamily="18" charset="0"/>
                        </a:rPr>
                        <a:t>826.44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IN" sz="1600" b="0" i="0" u="none" strike="noStrike">
                          <a:solidFill>
                            <a:srgbClr val="222222"/>
                          </a:solidFill>
                          <a:effectLst/>
                          <a:latin typeface="Cambria" panose="02040503050406030204" pitchFamily="18" charset="0"/>
                          <a:ea typeface="Cambria" panose="02040503050406030204" pitchFamily="18" charset="0"/>
                        </a:rPr>
                        <a:t>535.12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IN" sz="1600" b="0" i="0" u="none" strike="noStrike" dirty="0">
                          <a:solidFill>
                            <a:srgbClr val="000000"/>
                          </a:solidFill>
                          <a:effectLst/>
                          <a:latin typeface="Cambria" panose="02040503050406030204" pitchFamily="18" charset="0"/>
                          <a:ea typeface="Cambria" panose="02040503050406030204" pitchFamily="18" charset="0"/>
                        </a:rPr>
                        <a:t>-35.25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85354643"/>
                  </a:ext>
                </a:extLst>
              </a:tr>
              <a:tr h="266748">
                <a:tc>
                  <a:txBody>
                    <a:bodyPr/>
                    <a:lstStyle/>
                    <a:p>
                      <a:pPr algn="l" rtl="0" fontAlgn="ctr"/>
                      <a:r>
                        <a:rPr lang="en-IN" sz="1600" b="1" i="0" u="none" strike="noStrike" dirty="0">
                          <a:solidFill>
                            <a:srgbClr val="FFFFFF"/>
                          </a:solidFill>
                          <a:effectLst/>
                          <a:latin typeface="Cambria" panose="02040503050406030204" pitchFamily="18" charset="0"/>
                          <a:ea typeface="Cambria" panose="02040503050406030204" pitchFamily="18" charset="0"/>
                        </a:rPr>
                        <a:t>Gross Exports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19567"/>
                    </a:solidFill>
                  </a:tcPr>
                </a:tc>
                <a:tc>
                  <a:txBody>
                    <a:bodyPr/>
                    <a:lstStyle/>
                    <a:p>
                      <a:pPr algn="ctr" rtl="0" fontAlgn="ctr"/>
                      <a:r>
                        <a:rPr lang="en-IN" sz="1600" b="1" i="0" u="none" strike="noStrike">
                          <a:solidFill>
                            <a:srgbClr val="FFFFFF"/>
                          </a:solidFill>
                          <a:effectLst/>
                          <a:latin typeface="Cambria" panose="02040503050406030204" pitchFamily="18" charset="0"/>
                          <a:ea typeface="Cambria" panose="02040503050406030204" pitchFamily="18" charset="0"/>
                        </a:rPr>
                        <a:t>25910.10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19567"/>
                    </a:solidFill>
                  </a:tcPr>
                </a:tc>
                <a:tc>
                  <a:txBody>
                    <a:bodyPr/>
                    <a:lstStyle/>
                    <a:p>
                      <a:pPr algn="ctr" rtl="0" fontAlgn="ctr"/>
                      <a:r>
                        <a:rPr lang="en-IN" sz="1600" b="1" i="0" u="none" strike="noStrike">
                          <a:solidFill>
                            <a:srgbClr val="FFFFFF"/>
                          </a:solidFill>
                          <a:effectLst/>
                          <a:latin typeface="Cambria" panose="02040503050406030204" pitchFamily="18" charset="0"/>
                          <a:ea typeface="Cambria" panose="02040503050406030204" pitchFamily="18" charset="0"/>
                        </a:rPr>
                        <a:t>26243.85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19567"/>
                    </a:solidFill>
                  </a:tcPr>
                </a:tc>
                <a:tc>
                  <a:txBody>
                    <a:bodyPr/>
                    <a:lstStyle/>
                    <a:p>
                      <a:pPr algn="ctr" rtl="0" fontAlgn="ctr"/>
                      <a:r>
                        <a:rPr lang="en-IN" sz="1600" b="1" i="0" u="none" strike="noStrike" dirty="0">
                          <a:solidFill>
                            <a:srgbClr val="FFFFFF"/>
                          </a:solidFill>
                          <a:effectLst/>
                          <a:latin typeface="Cambria" panose="02040503050406030204" pitchFamily="18" charset="0"/>
                          <a:ea typeface="Cambria" panose="02040503050406030204" pitchFamily="18" charset="0"/>
                        </a:rPr>
                        <a:t>1.29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19567"/>
                    </a:solidFill>
                  </a:tcPr>
                </a:tc>
                <a:extLst>
                  <a:ext uri="{0D108BD9-81ED-4DB2-BD59-A6C34878D82A}">
                    <a16:rowId xmlns:a16="http://schemas.microsoft.com/office/drawing/2014/main" val="1657769903"/>
                  </a:ext>
                </a:extLst>
              </a:tr>
              <a:tr h="266748">
                <a:tc>
                  <a:txBody>
                    <a:bodyPr/>
                    <a:lstStyle/>
                    <a:p>
                      <a:pPr algn="l" rtl="0" fontAlgn="ctr"/>
                      <a:r>
                        <a:rPr lang="en-IN" sz="1600" b="0" i="0" u="none" strike="noStrike" dirty="0">
                          <a:solidFill>
                            <a:srgbClr val="222222"/>
                          </a:solidFill>
                          <a:effectLst/>
                          <a:latin typeface="Cambria" panose="02040503050406030204" pitchFamily="18" charset="0"/>
                          <a:ea typeface="Cambria" panose="02040503050406030204" pitchFamily="18" charset="0"/>
                        </a:rPr>
                        <a:t>Return Consignment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IN" sz="1600" b="0" i="0" u="none" strike="noStrike">
                          <a:solidFill>
                            <a:srgbClr val="222222"/>
                          </a:solidFill>
                          <a:effectLst/>
                          <a:latin typeface="Cambria" panose="02040503050406030204" pitchFamily="18" charset="0"/>
                          <a:ea typeface="Cambria" panose="02040503050406030204" pitchFamily="18" charset="0"/>
                        </a:rPr>
                        <a:t>4,935.37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IN" sz="1600" b="0" i="0" u="none" strike="noStrike">
                          <a:solidFill>
                            <a:srgbClr val="222222"/>
                          </a:solidFill>
                          <a:effectLst/>
                          <a:latin typeface="Cambria" panose="02040503050406030204" pitchFamily="18" charset="0"/>
                          <a:ea typeface="Cambria" panose="02040503050406030204" pitchFamily="18" charset="0"/>
                        </a:rPr>
                        <a:t>5,650.36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IN" sz="1600" b="0" i="0" u="none" strike="noStrike" dirty="0">
                          <a:solidFill>
                            <a:srgbClr val="000000"/>
                          </a:solidFill>
                          <a:effectLst/>
                          <a:latin typeface="Cambria" panose="02040503050406030204" pitchFamily="18" charset="0"/>
                          <a:ea typeface="Cambria" panose="02040503050406030204" pitchFamily="18" charset="0"/>
                        </a:rPr>
                        <a:t>14.49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53496542"/>
                  </a:ext>
                </a:extLst>
              </a:tr>
              <a:tr h="266748">
                <a:tc>
                  <a:txBody>
                    <a:bodyPr/>
                    <a:lstStyle/>
                    <a:p>
                      <a:pPr algn="l" rtl="0" fontAlgn="ctr"/>
                      <a:r>
                        <a:rPr lang="en-IN" sz="1600" b="1" i="0" u="none" strike="noStrike" dirty="0">
                          <a:solidFill>
                            <a:srgbClr val="FFFFFF"/>
                          </a:solidFill>
                          <a:effectLst/>
                          <a:latin typeface="Cambria" panose="02040503050406030204" pitchFamily="18" charset="0"/>
                          <a:ea typeface="Cambria" panose="02040503050406030204" pitchFamily="18" charset="0"/>
                        </a:rPr>
                        <a:t>Net Exports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19567"/>
                    </a:solidFill>
                  </a:tcPr>
                </a:tc>
                <a:tc>
                  <a:txBody>
                    <a:bodyPr/>
                    <a:lstStyle/>
                    <a:p>
                      <a:pPr algn="ctr" rtl="0" fontAlgn="ctr"/>
                      <a:r>
                        <a:rPr lang="en-IN" sz="1600" b="1" i="0" u="none" strike="noStrike">
                          <a:solidFill>
                            <a:srgbClr val="FFFFFF"/>
                          </a:solidFill>
                          <a:effectLst/>
                          <a:latin typeface="Cambria" panose="02040503050406030204" pitchFamily="18" charset="0"/>
                          <a:ea typeface="Cambria" panose="02040503050406030204" pitchFamily="18" charset="0"/>
                        </a:rPr>
                        <a:t>20,974.73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19567"/>
                    </a:solidFill>
                  </a:tcPr>
                </a:tc>
                <a:tc>
                  <a:txBody>
                    <a:bodyPr/>
                    <a:lstStyle/>
                    <a:p>
                      <a:pPr algn="ctr" rtl="0" fontAlgn="ctr"/>
                      <a:r>
                        <a:rPr lang="en-IN" sz="1600" b="1" i="0" u="none" strike="noStrike">
                          <a:solidFill>
                            <a:srgbClr val="FFFFFF"/>
                          </a:solidFill>
                          <a:effectLst/>
                          <a:latin typeface="Cambria" panose="02040503050406030204" pitchFamily="18" charset="0"/>
                          <a:ea typeface="Cambria" panose="02040503050406030204" pitchFamily="18" charset="0"/>
                        </a:rPr>
                        <a:t>20,593.49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19567"/>
                    </a:solidFill>
                  </a:tcPr>
                </a:tc>
                <a:tc>
                  <a:txBody>
                    <a:bodyPr/>
                    <a:lstStyle/>
                    <a:p>
                      <a:pPr algn="ctr" rtl="0" fontAlgn="ctr"/>
                      <a:r>
                        <a:rPr lang="en-IN" sz="1600" b="1" i="0" u="none" strike="noStrike" dirty="0">
                          <a:solidFill>
                            <a:srgbClr val="FFFFFF"/>
                          </a:solidFill>
                          <a:effectLst/>
                          <a:latin typeface="Cambria" panose="02040503050406030204" pitchFamily="18" charset="0"/>
                          <a:ea typeface="Cambria" panose="02040503050406030204" pitchFamily="18" charset="0"/>
                        </a:rPr>
                        <a:t>-1.82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19567"/>
                    </a:solidFill>
                  </a:tcPr>
                </a:tc>
                <a:extLst>
                  <a:ext uri="{0D108BD9-81ED-4DB2-BD59-A6C34878D82A}">
                    <a16:rowId xmlns:a16="http://schemas.microsoft.com/office/drawing/2014/main" val="503347313"/>
                  </a:ext>
                </a:extLst>
              </a:tr>
            </a:tbl>
          </a:graphicData>
        </a:graphic>
      </p:graphicFrame>
    </p:spTree>
    <p:extLst>
      <p:ext uri="{BB962C8B-B14F-4D97-AF65-F5344CB8AC3E}">
        <p14:creationId xmlns:p14="http://schemas.microsoft.com/office/powerpoint/2010/main" val="17712795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B689BC3E-F543-420A-B587-0F732E10AF00}"/>
              </a:ext>
            </a:extLst>
          </p:cNvPr>
          <p:cNvSpPr>
            <a:spLocks noGrp="1"/>
          </p:cNvSpPr>
          <p:nvPr>
            <p:ph type="sldNum" sz="quarter" idx="12"/>
          </p:nvPr>
        </p:nvSpPr>
        <p:spPr>
          <a:xfrm>
            <a:off x="11900335" y="6506817"/>
            <a:ext cx="235226" cy="365125"/>
          </a:xfrm>
        </p:spPr>
        <p:txBody>
          <a:bodyPr/>
          <a:lstStyle/>
          <a:p>
            <a:pPr>
              <a:defRPr/>
            </a:pPr>
            <a:fld id="{6090AE44-1FAF-4AAE-B90A-1C9B2936BDE3}" type="slidenum">
              <a:rPr lang="en-US" altLang="en-US" smtClean="0">
                <a:latin typeface="Cambria" panose="02040503050406030204" pitchFamily="18" charset="0"/>
                <a:ea typeface="Cambria" panose="02040503050406030204" pitchFamily="18" charset="0"/>
              </a:rPr>
              <a:pPr>
                <a:defRPr/>
              </a:pPr>
              <a:t>7</a:t>
            </a:fld>
            <a:endParaRPr lang="en-US" altLang="en-US" dirty="0">
              <a:latin typeface="Cambria" panose="02040503050406030204" pitchFamily="18" charset="0"/>
              <a:ea typeface="Cambria" panose="02040503050406030204" pitchFamily="18" charset="0"/>
            </a:endParaRPr>
          </a:p>
        </p:txBody>
      </p:sp>
      <p:sp>
        <p:nvSpPr>
          <p:cNvPr id="13" name="TextBox 12">
            <a:extLst>
              <a:ext uri="{FF2B5EF4-FFF2-40B4-BE49-F238E27FC236}">
                <a16:creationId xmlns:a16="http://schemas.microsoft.com/office/drawing/2014/main" id="{4F412EDB-25B7-4E04-A0A6-5D2863389B2F}"/>
              </a:ext>
            </a:extLst>
          </p:cNvPr>
          <p:cNvSpPr txBox="1"/>
          <p:nvPr/>
        </p:nvSpPr>
        <p:spPr>
          <a:xfrm>
            <a:off x="39046" y="6211669"/>
            <a:ext cx="4339930" cy="646331"/>
          </a:xfrm>
          <a:prstGeom prst="rect">
            <a:avLst/>
          </a:prstGeom>
          <a:noFill/>
        </p:spPr>
        <p:txBody>
          <a:bodyPr wrap="square" rtlCol="0">
            <a:spAutoFit/>
          </a:bodyPr>
          <a:lstStyle/>
          <a:p>
            <a:r>
              <a:rPr lang="en-IN" sz="1200" dirty="0">
                <a:latin typeface="Cambria" panose="02040503050406030204" pitchFamily="18" charset="0"/>
                <a:ea typeface="Cambria" panose="02040503050406030204" pitchFamily="18" charset="0"/>
                <a:cs typeface="Arial" panose="020B0604020202020204" pitchFamily="34" charset="0"/>
              </a:rPr>
              <a:t>Source : GJEPC. Analysis Notes: </a:t>
            </a:r>
            <a:r>
              <a:rPr lang="en-IN" sz="1200" i="1" dirty="0">
                <a:latin typeface="Cambria" panose="02040503050406030204" pitchFamily="18" charset="0"/>
                <a:ea typeface="Cambria" panose="02040503050406030204" pitchFamily="18" charset="0"/>
                <a:cs typeface="Arial" panose="020B0604020202020204" pitchFamily="34" charset="0"/>
              </a:rPr>
              <a:t>(p) = Provisional</a:t>
            </a:r>
            <a:r>
              <a:rPr lang="en-US" sz="1200" i="1" dirty="0">
                <a:latin typeface="Cambria" panose="02040503050406030204" pitchFamily="18" charset="0"/>
                <a:ea typeface="Cambria" panose="02040503050406030204" pitchFamily="18" charset="0"/>
                <a:cs typeface="Arial" panose="020B0604020202020204" pitchFamily="34" charset="0"/>
              </a:rPr>
              <a:t> Figs. Gold Bar </a:t>
            </a:r>
            <a:r>
              <a:rPr lang="en-IN" sz="1200" i="1" dirty="0">
                <a:latin typeface="Cambria" panose="02040503050406030204" pitchFamily="18" charset="0"/>
                <a:ea typeface="Cambria" panose="02040503050406030204" pitchFamily="18" charset="0"/>
                <a:cs typeface="Arial" panose="020B0604020202020204" pitchFamily="34" charset="0"/>
              </a:rPr>
              <a:t>Figures  from Union Bank of India November 2022 are  not included as yet to receive</a:t>
            </a:r>
            <a:r>
              <a:rPr lang="en-US" sz="1200" i="1" dirty="0">
                <a:latin typeface="Cambria" panose="02040503050406030204" pitchFamily="18" charset="0"/>
                <a:ea typeface="Cambria" panose="02040503050406030204" pitchFamily="18" charset="0"/>
                <a:cs typeface="Arial" panose="020B0604020202020204" pitchFamily="34" charset="0"/>
              </a:rPr>
              <a:t>  </a:t>
            </a:r>
            <a:endParaRPr lang="en-IN" sz="1200" i="1" dirty="0">
              <a:latin typeface="Cambria" panose="02040503050406030204" pitchFamily="18" charset="0"/>
              <a:ea typeface="Cambria" panose="02040503050406030204" pitchFamily="18" charset="0"/>
              <a:cs typeface="Arial" panose="020B0604020202020204" pitchFamily="34" charset="0"/>
            </a:endParaRPr>
          </a:p>
        </p:txBody>
      </p:sp>
      <p:sp>
        <p:nvSpPr>
          <p:cNvPr id="11" name="GJEPC’s Initiatives for sustainable Growth">
            <a:extLst>
              <a:ext uri="{FF2B5EF4-FFF2-40B4-BE49-F238E27FC236}">
                <a16:creationId xmlns:a16="http://schemas.microsoft.com/office/drawing/2014/main" id="{BC9589C4-21DA-4DC7-A761-F2AF25E3A3E5}"/>
              </a:ext>
            </a:extLst>
          </p:cNvPr>
          <p:cNvSpPr txBox="1">
            <a:spLocks/>
          </p:cNvSpPr>
          <p:nvPr/>
        </p:nvSpPr>
        <p:spPr>
          <a:xfrm>
            <a:off x="0" y="95109"/>
            <a:ext cx="5390735" cy="862423"/>
          </a:xfrm>
          <a:prstGeom prst="rect">
            <a:avLst/>
          </a:prstGeom>
        </p:spPr>
        <p:txBody>
          <a:bodyPr anchor="t">
            <a:noAutofit/>
          </a:bodyPr>
          <a:lstStyle>
            <a:lvl1pPr algn="l" defTabSz="914400" rtl="0" eaLnBrk="1" latinLnBrk="0" hangingPunct="1">
              <a:lnSpc>
                <a:spcPct val="90000"/>
              </a:lnSpc>
              <a:spcBef>
                <a:spcPct val="0"/>
              </a:spcBef>
              <a:buNone/>
              <a:defRPr sz="4800" kern="1200">
                <a:solidFill>
                  <a:srgbClr val="A89C5D"/>
                </a:solidFill>
                <a:latin typeface="+mj-lt"/>
                <a:ea typeface="+mj-ea"/>
                <a:cs typeface="+mj-cs"/>
              </a:defRPr>
            </a:lvl1pPr>
          </a:lstStyle>
          <a:p>
            <a:pPr algn="ctr"/>
            <a:r>
              <a:rPr lang="en-US" sz="1900" b="1" dirty="0">
                <a:solidFill>
                  <a:schemeClr val="accent2"/>
                </a:solidFill>
                <a:latin typeface="Cambria" panose="02040503050406030204" pitchFamily="18" charset="0"/>
                <a:ea typeface="Cambria" panose="02040503050406030204" pitchFamily="18" charset="0"/>
              </a:rPr>
              <a:t>Gem &amp; Jewellery Imports April to November   2022 For export purpose – (P)</a:t>
            </a:r>
          </a:p>
        </p:txBody>
      </p:sp>
      <p:sp>
        <p:nvSpPr>
          <p:cNvPr id="14" name="Speech Bubble: Rectangle 13">
            <a:extLst>
              <a:ext uri="{FF2B5EF4-FFF2-40B4-BE49-F238E27FC236}">
                <a16:creationId xmlns:a16="http://schemas.microsoft.com/office/drawing/2014/main" id="{A15FFE56-C62B-4BA4-A4BA-3B46434F2D6F}"/>
              </a:ext>
            </a:extLst>
          </p:cNvPr>
          <p:cNvSpPr/>
          <p:nvPr/>
        </p:nvSpPr>
        <p:spPr>
          <a:xfrm>
            <a:off x="5421615" y="5530784"/>
            <a:ext cx="6731339" cy="1166190"/>
          </a:xfrm>
          <a:prstGeom prst="wedgeRectCallout">
            <a:avLst>
              <a:gd name="adj1" fmla="val 31907"/>
              <a:gd name="adj2" fmla="val -71980"/>
            </a:avLst>
          </a:prstGeom>
        </p:spPr>
        <p:style>
          <a:lnRef idx="2">
            <a:schemeClr val="dk1"/>
          </a:lnRef>
          <a:fillRef idx="1">
            <a:schemeClr val="lt1"/>
          </a:fillRef>
          <a:effectRef idx="0">
            <a:schemeClr val="dk1"/>
          </a:effectRef>
          <a:fontRef idx="minor">
            <a:schemeClr val="dk1"/>
          </a:fontRef>
        </p:style>
        <p:txBody>
          <a:bodyPr rtlCol="0" anchor="ctr"/>
          <a:lstStyle/>
          <a:p>
            <a:pPr algn="just">
              <a:spcAft>
                <a:spcPts val="0"/>
              </a:spcAft>
            </a:pPr>
            <a:r>
              <a:rPr lang="en-US" dirty="0">
                <a:latin typeface="Cambria" panose="02040503050406030204" pitchFamily="18" charset="0"/>
                <a:ea typeface="Cambria" panose="02040503050406030204" pitchFamily="18" charset="0"/>
              </a:rPr>
              <a:t>G&amp;J imports stood at US$ 17.94 billion in April – November 2022 as against  US$ 16.27  billion recorded in April – November 2021 , indicating  recovery in supply of raw materials  in G&amp;J sector.</a:t>
            </a:r>
            <a:endParaRPr lang="en-IN" i="1" dirty="0">
              <a:solidFill>
                <a:schemeClr val="tx1"/>
              </a:solidFill>
              <a:latin typeface="Cambria" panose="02040503050406030204" pitchFamily="18" charset="0"/>
              <a:ea typeface="Cambria" panose="02040503050406030204" pitchFamily="18" charset="0"/>
              <a:cs typeface="Mangal" panose="02040503050203030202" pitchFamily="18" charset="0"/>
            </a:endParaRPr>
          </a:p>
        </p:txBody>
      </p:sp>
      <p:graphicFrame>
        <p:nvGraphicFramePr>
          <p:cNvPr id="4" name="Chart 3">
            <a:extLst>
              <a:ext uri="{FF2B5EF4-FFF2-40B4-BE49-F238E27FC236}">
                <a16:creationId xmlns:a16="http://schemas.microsoft.com/office/drawing/2014/main" id="{818F38D3-1C3D-177B-649D-6EEF55DF4447}"/>
              </a:ext>
            </a:extLst>
          </p:cNvPr>
          <p:cNvGraphicFramePr>
            <a:graphicFrameLocks/>
          </p:cNvGraphicFramePr>
          <p:nvPr>
            <p:extLst>
              <p:ext uri="{D42A27DB-BD31-4B8C-83A1-F6EECF244321}">
                <p14:modId xmlns:p14="http://schemas.microsoft.com/office/powerpoint/2010/main" val="2435311930"/>
              </p:ext>
            </p:extLst>
          </p:nvPr>
        </p:nvGraphicFramePr>
        <p:xfrm>
          <a:off x="5244085" y="418695"/>
          <a:ext cx="6656249" cy="4937121"/>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7" name="Table 6">
            <a:extLst>
              <a:ext uri="{FF2B5EF4-FFF2-40B4-BE49-F238E27FC236}">
                <a16:creationId xmlns:a16="http://schemas.microsoft.com/office/drawing/2014/main" id="{AB4285F7-49BE-5F1E-F45E-39CBE86929FB}"/>
              </a:ext>
            </a:extLst>
          </p:cNvPr>
          <p:cNvGraphicFramePr>
            <a:graphicFrameLocks noGrp="1"/>
          </p:cNvGraphicFramePr>
          <p:nvPr>
            <p:extLst>
              <p:ext uri="{D42A27DB-BD31-4B8C-83A1-F6EECF244321}">
                <p14:modId xmlns:p14="http://schemas.microsoft.com/office/powerpoint/2010/main" val="4104296905"/>
              </p:ext>
            </p:extLst>
          </p:nvPr>
        </p:nvGraphicFramePr>
        <p:xfrm>
          <a:off x="181992" y="727660"/>
          <a:ext cx="4605667" cy="5453937"/>
        </p:xfrm>
        <a:graphic>
          <a:graphicData uri="http://schemas.openxmlformats.org/drawingml/2006/table">
            <a:tbl>
              <a:tblPr/>
              <a:tblGrid>
                <a:gridCol w="1682911">
                  <a:extLst>
                    <a:ext uri="{9D8B030D-6E8A-4147-A177-3AD203B41FA5}">
                      <a16:colId xmlns:a16="http://schemas.microsoft.com/office/drawing/2014/main" val="2868030119"/>
                    </a:ext>
                  </a:extLst>
                </a:gridCol>
                <a:gridCol w="1459516">
                  <a:extLst>
                    <a:ext uri="{9D8B030D-6E8A-4147-A177-3AD203B41FA5}">
                      <a16:colId xmlns:a16="http://schemas.microsoft.com/office/drawing/2014/main" val="4220401262"/>
                    </a:ext>
                  </a:extLst>
                </a:gridCol>
                <a:gridCol w="1463240">
                  <a:extLst>
                    <a:ext uri="{9D8B030D-6E8A-4147-A177-3AD203B41FA5}">
                      <a16:colId xmlns:a16="http://schemas.microsoft.com/office/drawing/2014/main" val="3362489964"/>
                    </a:ext>
                  </a:extLst>
                </a:gridCol>
              </a:tblGrid>
              <a:tr h="521964">
                <a:tc rowSpan="3">
                  <a:txBody>
                    <a:bodyPr/>
                    <a:lstStyle/>
                    <a:p>
                      <a:pPr algn="ctr" rtl="0" fontAlgn="ctr"/>
                      <a:r>
                        <a:rPr lang="en-IN" sz="1800" b="1" i="0" u="none" strike="noStrike" dirty="0">
                          <a:solidFill>
                            <a:srgbClr val="FFFFFF"/>
                          </a:solidFill>
                          <a:effectLst/>
                          <a:latin typeface="Cambria" panose="02040503050406030204" pitchFamily="18" charset="0"/>
                        </a:rPr>
                        <a:t>Months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89C5D"/>
                    </a:solidFill>
                  </a:tcPr>
                </a:tc>
                <a:tc>
                  <a:txBody>
                    <a:bodyPr/>
                    <a:lstStyle/>
                    <a:p>
                      <a:pPr algn="ctr" rtl="0" fontAlgn="ctr"/>
                      <a:r>
                        <a:rPr lang="en-IN" sz="1800" b="1" i="0" u="none" strike="noStrike">
                          <a:solidFill>
                            <a:srgbClr val="FFFFFF"/>
                          </a:solidFill>
                          <a:effectLst/>
                          <a:latin typeface="Cambria" panose="02040503050406030204" pitchFamily="18" charset="0"/>
                        </a:rPr>
                        <a:t>Gross Imports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89C5D"/>
                    </a:solidFill>
                  </a:tcPr>
                </a:tc>
                <a:tc>
                  <a:txBody>
                    <a:bodyPr/>
                    <a:lstStyle/>
                    <a:p>
                      <a:pPr algn="ctr" rtl="0" fontAlgn="ctr"/>
                      <a:r>
                        <a:rPr lang="en-IN" sz="1800" b="1" i="0" u="none" strike="noStrike">
                          <a:solidFill>
                            <a:srgbClr val="FFFFFF"/>
                          </a:solidFill>
                          <a:effectLst/>
                          <a:latin typeface="Cambria" panose="02040503050406030204" pitchFamily="18" charset="0"/>
                        </a:rPr>
                        <a:t>Gross Imports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89C5D"/>
                    </a:solidFill>
                  </a:tcPr>
                </a:tc>
                <a:extLst>
                  <a:ext uri="{0D108BD9-81ED-4DB2-BD59-A6C34878D82A}">
                    <a16:rowId xmlns:a16="http://schemas.microsoft.com/office/drawing/2014/main" val="3092183496"/>
                  </a:ext>
                </a:extLst>
              </a:tr>
              <a:tr h="521964">
                <a:tc vMerge="1">
                  <a:txBody>
                    <a:bodyPr/>
                    <a:lstStyle/>
                    <a:p>
                      <a:endParaRPr lang="en-IN"/>
                    </a:p>
                  </a:txBody>
                  <a:tcPr/>
                </a:tc>
                <a:tc>
                  <a:txBody>
                    <a:bodyPr/>
                    <a:lstStyle/>
                    <a:p>
                      <a:pPr algn="ctr" rtl="0" fontAlgn="ctr"/>
                      <a:r>
                        <a:rPr lang="en-IN" sz="1800" b="1" i="0" u="none" strike="noStrike" dirty="0">
                          <a:solidFill>
                            <a:srgbClr val="FFFFFF"/>
                          </a:solidFill>
                          <a:effectLst/>
                          <a:latin typeface="Cambria" panose="02040503050406030204" pitchFamily="18" charset="0"/>
                        </a:rPr>
                        <a:t>FY 2021- 2022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89C5D"/>
                    </a:solidFill>
                  </a:tcPr>
                </a:tc>
                <a:tc>
                  <a:txBody>
                    <a:bodyPr/>
                    <a:lstStyle/>
                    <a:p>
                      <a:pPr algn="ctr" rtl="0" fontAlgn="ctr"/>
                      <a:r>
                        <a:rPr lang="en-IN" sz="1800" b="1" i="0" u="none" strike="noStrike">
                          <a:solidFill>
                            <a:srgbClr val="FFFFFF"/>
                          </a:solidFill>
                          <a:effectLst/>
                          <a:latin typeface="Cambria" panose="02040503050406030204" pitchFamily="18" charset="0"/>
                        </a:rPr>
                        <a:t>FY 2022-2023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89C5D"/>
                    </a:solidFill>
                  </a:tcPr>
                </a:tc>
                <a:extLst>
                  <a:ext uri="{0D108BD9-81ED-4DB2-BD59-A6C34878D82A}">
                    <a16:rowId xmlns:a16="http://schemas.microsoft.com/office/drawing/2014/main" val="157534666"/>
                  </a:ext>
                </a:extLst>
              </a:tr>
              <a:tr h="419938">
                <a:tc vMerge="1">
                  <a:txBody>
                    <a:bodyPr/>
                    <a:lstStyle/>
                    <a:p>
                      <a:endParaRPr lang="en-IN"/>
                    </a:p>
                  </a:txBody>
                  <a:tcPr/>
                </a:tc>
                <a:tc>
                  <a:txBody>
                    <a:bodyPr/>
                    <a:lstStyle/>
                    <a:p>
                      <a:pPr algn="ctr" rtl="0" fontAlgn="ctr"/>
                      <a:r>
                        <a:rPr lang="en-IN" sz="1800" b="1" i="0" u="none" strike="noStrike">
                          <a:solidFill>
                            <a:srgbClr val="FFFFFF"/>
                          </a:solidFill>
                          <a:effectLst/>
                          <a:latin typeface="Cambria" panose="02040503050406030204" pitchFamily="18" charset="0"/>
                        </a:rPr>
                        <a:t>US$ Billion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89C5D"/>
                    </a:solidFill>
                  </a:tcPr>
                </a:tc>
                <a:tc>
                  <a:txBody>
                    <a:bodyPr/>
                    <a:lstStyle/>
                    <a:p>
                      <a:pPr algn="ctr" rtl="0" fontAlgn="ctr"/>
                      <a:r>
                        <a:rPr lang="en-IN" sz="1800" b="1" i="0" u="none" strike="noStrike" dirty="0">
                          <a:solidFill>
                            <a:srgbClr val="FFFFFF"/>
                          </a:solidFill>
                          <a:effectLst/>
                          <a:latin typeface="Cambria" panose="02040503050406030204" pitchFamily="18" charset="0"/>
                        </a:rPr>
                        <a:t>US$ Billion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89C5D"/>
                    </a:solidFill>
                  </a:tcPr>
                </a:tc>
                <a:extLst>
                  <a:ext uri="{0D108BD9-81ED-4DB2-BD59-A6C34878D82A}">
                    <a16:rowId xmlns:a16="http://schemas.microsoft.com/office/drawing/2014/main" val="1529745523"/>
                  </a:ext>
                </a:extLst>
              </a:tr>
              <a:tr h="419938">
                <a:tc>
                  <a:txBody>
                    <a:bodyPr/>
                    <a:lstStyle/>
                    <a:p>
                      <a:pPr algn="l" rtl="0" fontAlgn="ctr"/>
                      <a:r>
                        <a:rPr lang="en-IN" sz="1800" b="0" i="0" u="none" strike="noStrike">
                          <a:solidFill>
                            <a:srgbClr val="000000"/>
                          </a:solidFill>
                          <a:effectLst/>
                          <a:latin typeface="Cambria" panose="02040503050406030204" pitchFamily="18" charset="0"/>
                        </a:rPr>
                        <a:t>April</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IN" sz="1800" b="0" i="0" u="none" strike="noStrike">
                          <a:solidFill>
                            <a:srgbClr val="000000"/>
                          </a:solidFill>
                          <a:effectLst/>
                          <a:latin typeface="Cambria" panose="02040503050406030204" pitchFamily="18" charset="0"/>
                        </a:rPr>
                        <a:t>2.26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IN" sz="1800" b="0" i="0" u="none" strike="noStrike">
                          <a:solidFill>
                            <a:srgbClr val="000000"/>
                          </a:solidFill>
                          <a:effectLst/>
                          <a:latin typeface="Cambria" panose="02040503050406030204" pitchFamily="18" charset="0"/>
                        </a:rPr>
                        <a:t>2.04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6136014"/>
                  </a:ext>
                </a:extLst>
              </a:tr>
              <a:tr h="419938">
                <a:tc>
                  <a:txBody>
                    <a:bodyPr/>
                    <a:lstStyle/>
                    <a:p>
                      <a:pPr algn="l" rtl="0" fontAlgn="ctr"/>
                      <a:r>
                        <a:rPr lang="en-IN" sz="1800" b="0" i="0" u="none" strike="noStrike">
                          <a:solidFill>
                            <a:srgbClr val="000000"/>
                          </a:solidFill>
                          <a:effectLst/>
                          <a:latin typeface="Cambria" panose="02040503050406030204" pitchFamily="18" charset="0"/>
                        </a:rPr>
                        <a:t>May</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IN" sz="1800" b="0" i="0" u="none" strike="noStrike">
                          <a:solidFill>
                            <a:srgbClr val="000000"/>
                          </a:solidFill>
                          <a:effectLst/>
                          <a:latin typeface="Cambria" panose="02040503050406030204" pitchFamily="18" charset="0"/>
                        </a:rPr>
                        <a:t>1.76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IN" sz="1800" b="0" i="0" u="none" strike="noStrike" dirty="0">
                          <a:solidFill>
                            <a:srgbClr val="000000"/>
                          </a:solidFill>
                          <a:effectLst/>
                          <a:latin typeface="Cambria" panose="02040503050406030204" pitchFamily="18" charset="0"/>
                        </a:rPr>
                        <a:t>2.20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69466687"/>
                  </a:ext>
                </a:extLst>
              </a:tr>
              <a:tr h="419938">
                <a:tc>
                  <a:txBody>
                    <a:bodyPr/>
                    <a:lstStyle/>
                    <a:p>
                      <a:pPr algn="l" rtl="0" fontAlgn="ctr"/>
                      <a:r>
                        <a:rPr lang="en-IN" sz="1800" b="0" i="0" u="none" strike="noStrike">
                          <a:solidFill>
                            <a:srgbClr val="000000"/>
                          </a:solidFill>
                          <a:effectLst/>
                          <a:latin typeface="Cambria" panose="02040503050406030204" pitchFamily="18" charset="0"/>
                        </a:rPr>
                        <a:t>June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IN" sz="1800" b="0" i="0" u="none" strike="noStrike">
                          <a:solidFill>
                            <a:srgbClr val="000000"/>
                          </a:solidFill>
                          <a:effectLst/>
                          <a:latin typeface="Cambria" panose="02040503050406030204" pitchFamily="18" charset="0"/>
                        </a:rPr>
                        <a:t>2.27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IN" sz="1800" b="0" i="0" u="none" strike="noStrike" dirty="0">
                          <a:solidFill>
                            <a:srgbClr val="000000"/>
                          </a:solidFill>
                          <a:effectLst/>
                          <a:latin typeface="Cambria" panose="02040503050406030204" pitchFamily="18" charset="0"/>
                        </a:rPr>
                        <a:t>2.59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46489398"/>
                  </a:ext>
                </a:extLst>
              </a:tr>
              <a:tr h="419938">
                <a:tc>
                  <a:txBody>
                    <a:bodyPr/>
                    <a:lstStyle/>
                    <a:p>
                      <a:pPr algn="l" rtl="0" fontAlgn="ctr"/>
                      <a:r>
                        <a:rPr lang="en-IN" sz="1800" b="0" i="0" u="none" strike="noStrike">
                          <a:solidFill>
                            <a:srgbClr val="000000"/>
                          </a:solidFill>
                          <a:effectLst/>
                          <a:latin typeface="Cambria" panose="02040503050406030204" pitchFamily="18" charset="0"/>
                        </a:rPr>
                        <a:t>July</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IN" sz="1800" b="0" i="0" u="none" strike="noStrike">
                          <a:solidFill>
                            <a:srgbClr val="000000"/>
                          </a:solidFill>
                          <a:effectLst/>
                          <a:latin typeface="Cambria" panose="02040503050406030204" pitchFamily="18" charset="0"/>
                        </a:rPr>
                        <a:t>2.21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IN" sz="1800" b="0" i="0" u="none" strike="noStrike" dirty="0">
                          <a:solidFill>
                            <a:srgbClr val="000000"/>
                          </a:solidFill>
                          <a:effectLst/>
                          <a:latin typeface="Cambria" panose="02040503050406030204" pitchFamily="18" charset="0"/>
                        </a:rPr>
                        <a:t>2.70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46072073"/>
                  </a:ext>
                </a:extLst>
              </a:tr>
              <a:tr h="419938">
                <a:tc>
                  <a:txBody>
                    <a:bodyPr/>
                    <a:lstStyle/>
                    <a:p>
                      <a:pPr algn="l" rtl="0" fontAlgn="ctr"/>
                      <a:r>
                        <a:rPr lang="en-IN" sz="1800" b="0" i="0" u="none" strike="noStrike">
                          <a:solidFill>
                            <a:srgbClr val="000000"/>
                          </a:solidFill>
                          <a:effectLst/>
                          <a:latin typeface="Cambria" panose="02040503050406030204" pitchFamily="18" charset="0"/>
                        </a:rPr>
                        <a:t>August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IN" sz="1800" b="0" i="0" u="none" strike="noStrike">
                          <a:solidFill>
                            <a:srgbClr val="000000"/>
                          </a:solidFill>
                          <a:effectLst/>
                          <a:latin typeface="Cambria" panose="02040503050406030204" pitchFamily="18" charset="0"/>
                        </a:rPr>
                        <a:t>1.85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IN" sz="1800" b="0" i="0" u="none" strike="noStrike" dirty="0">
                          <a:solidFill>
                            <a:srgbClr val="000000"/>
                          </a:solidFill>
                          <a:effectLst/>
                          <a:latin typeface="Cambria" panose="02040503050406030204" pitchFamily="18" charset="0"/>
                        </a:rPr>
                        <a:t>2.19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3613002"/>
                  </a:ext>
                </a:extLst>
              </a:tr>
              <a:tr h="419938">
                <a:tc>
                  <a:txBody>
                    <a:bodyPr/>
                    <a:lstStyle/>
                    <a:p>
                      <a:pPr algn="l" rtl="0" fontAlgn="ctr"/>
                      <a:r>
                        <a:rPr lang="en-IN" sz="1800" b="0" i="0" u="none" strike="noStrike">
                          <a:solidFill>
                            <a:srgbClr val="000000"/>
                          </a:solidFill>
                          <a:effectLst/>
                          <a:latin typeface="Cambria" panose="02040503050406030204" pitchFamily="18" charset="0"/>
                        </a:rPr>
                        <a:t>September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IN" sz="1800" b="0" i="0" u="none" strike="noStrike">
                          <a:solidFill>
                            <a:srgbClr val="000000"/>
                          </a:solidFill>
                          <a:effectLst/>
                          <a:latin typeface="Cambria" panose="02040503050406030204" pitchFamily="18" charset="0"/>
                        </a:rPr>
                        <a:t>2.32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IN" sz="1800" b="0" i="0" u="none" strike="noStrike" dirty="0">
                          <a:solidFill>
                            <a:srgbClr val="000000"/>
                          </a:solidFill>
                          <a:effectLst/>
                          <a:latin typeface="Cambria" panose="02040503050406030204" pitchFamily="18" charset="0"/>
                        </a:rPr>
                        <a:t>2.72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48902823"/>
                  </a:ext>
                </a:extLst>
              </a:tr>
              <a:tr h="419938">
                <a:tc>
                  <a:txBody>
                    <a:bodyPr/>
                    <a:lstStyle/>
                    <a:p>
                      <a:pPr algn="l" rtl="0" fontAlgn="ctr"/>
                      <a:r>
                        <a:rPr lang="en-IN" sz="1800" b="0" i="0" u="none" strike="noStrike">
                          <a:solidFill>
                            <a:srgbClr val="000000"/>
                          </a:solidFill>
                          <a:effectLst/>
                          <a:latin typeface="Cambria" panose="02040503050406030204" pitchFamily="18" charset="0"/>
                        </a:rPr>
                        <a:t>October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IN" sz="1800" b="0" i="0" u="none" strike="noStrike">
                          <a:solidFill>
                            <a:srgbClr val="000000"/>
                          </a:solidFill>
                          <a:effectLst/>
                          <a:latin typeface="Cambria" panose="02040503050406030204" pitchFamily="18" charset="0"/>
                        </a:rPr>
                        <a:t>1.97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IN" sz="1800" b="0" i="0" u="none" strike="noStrike" dirty="0">
                          <a:solidFill>
                            <a:srgbClr val="000000"/>
                          </a:solidFill>
                          <a:effectLst/>
                          <a:latin typeface="Cambria" panose="02040503050406030204" pitchFamily="18" charset="0"/>
                        </a:rPr>
                        <a:t>1.50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09962857"/>
                  </a:ext>
                </a:extLst>
              </a:tr>
              <a:tr h="419938">
                <a:tc>
                  <a:txBody>
                    <a:bodyPr/>
                    <a:lstStyle/>
                    <a:p>
                      <a:pPr algn="l" rtl="0" fontAlgn="ctr"/>
                      <a:r>
                        <a:rPr lang="en-IN" sz="1800" b="0" i="0" u="none" strike="noStrike">
                          <a:solidFill>
                            <a:srgbClr val="000000"/>
                          </a:solidFill>
                          <a:effectLst/>
                          <a:latin typeface="Cambria" panose="02040503050406030204" pitchFamily="18" charset="0"/>
                        </a:rPr>
                        <a:t>November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IN" sz="1800" b="0" i="0" u="none" strike="noStrike">
                          <a:solidFill>
                            <a:srgbClr val="000000"/>
                          </a:solidFill>
                          <a:effectLst/>
                          <a:latin typeface="Cambria" panose="02040503050406030204" pitchFamily="18" charset="0"/>
                        </a:rPr>
                        <a:t>1.62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IN" sz="1800" b="0" i="0" u="none" strike="noStrike" dirty="0">
                          <a:solidFill>
                            <a:srgbClr val="000000"/>
                          </a:solidFill>
                          <a:effectLst/>
                          <a:latin typeface="Cambria" panose="02040503050406030204" pitchFamily="18" charset="0"/>
                        </a:rPr>
                        <a:t>2.00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3579182"/>
                  </a:ext>
                </a:extLst>
              </a:tr>
              <a:tr h="521964">
                <a:tc>
                  <a:txBody>
                    <a:bodyPr/>
                    <a:lstStyle/>
                    <a:p>
                      <a:pPr algn="l" rtl="0" fontAlgn="ctr"/>
                      <a:r>
                        <a:rPr lang="en-IN" sz="1800" b="1" i="0" u="none" strike="noStrike">
                          <a:solidFill>
                            <a:srgbClr val="FFFFFF"/>
                          </a:solidFill>
                          <a:effectLst/>
                          <a:latin typeface="Cambria" panose="02040503050406030204" pitchFamily="18" charset="0"/>
                        </a:rPr>
                        <a:t>April to October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89C5D"/>
                    </a:solidFill>
                  </a:tcPr>
                </a:tc>
                <a:tc>
                  <a:txBody>
                    <a:bodyPr/>
                    <a:lstStyle/>
                    <a:p>
                      <a:pPr algn="ctr" rtl="0" fontAlgn="ctr"/>
                      <a:r>
                        <a:rPr lang="en-IN" sz="1800" b="1" i="0" u="none" strike="noStrike" dirty="0">
                          <a:solidFill>
                            <a:srgbClr val="FFFFFF"/>
                          </a:solidFill>
                          <a:effectLst/>
                          <a:latin typeface="Cambria" panose="02040503050406030204" pitchFamily="18" charset="0"/>
                        </a:rPr>
                        <a:t>16.27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89C5D"/>
                    </a:solidFill>
                  </a:tcPr>
                </a:tc>
                <a:tc>
                  <a:txBody>
                    <a:bodyPr/>
                    <a:lstStyle/>
                    <a:p>
                      <a:pPr algn="ctr" rtl="0" fontAlgn="ctr"/>
                      <a:r>
                        <a:rPr lang="en-IN" sz="1800" b="1" i="0" u="none" strike="noStrike" dirty="0">
                          <a:solidFill>
                            <a:srgbClr val="FFFFFF"/>
                          </a:solidFill>
                          <a:effectLst/>
                          <a:latin typeface="Cambria" panose="02040503050406030204" pitchFamily="18" charset="0"/>
                        </a:rPr>
                        <a:t>17.94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89C5D"/>
                    </a:solidFill>
                  </a:tcPr>
                </a:tc>
                <a:extLst>
                  <a:ext uri="{0D108BD9-81ED-4DB2-BD59-A6C34878D82A}">
                    <a16:rowId xmlns:a16="http://schemas.microsoft.com/office/drawing/2014/main" val="42913404"/>
                  </a:ext>
                </a:extLst>
              </a:tr>
            </a:tbl>
          </a:graphicData>
        </a:graphic>
      </p:graphicFrame>
    </p:spTree>
    <p:extLst>
      <p:ext uri="{BB962C8B-B14F-4D97-AF65-F5344CB8AC3E}">
        <p14:creationId xmlns:p14="http://schemas.microsoft.com/office/powerpoint/2010/main" val="20666446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Bullet-Gold-Star.png" descr="Bullet-Gold-Star.png">
            <a:extLst>
              <a:ext uri="{FF2B5EF4-FFF2-40B4-BE49-F238E27FC236}">
                <a16:creationId xmlns:a16="http://schemas.microsoft.com/office/drawing/2014/main" id="{19356705-01DF-41B2-9762-32DF72B111FC}"/>
              </a:ext>
            </a:extLst>
          </p:cNvPr>
          <p:cNvPicPr>
            <a:picLocks noChangeAspect="1"/>
          </p:cNvPicPr>
          <p:nvPr/>
        </p:nvPicPr>
        <p:blipFill>
          <a:blip r:embed="rId3"/>
          <a:stretch>
            <a:fillRect/>
          </a:stretch>
        </p:blipFill>
        <p:spPr>
          <a:xfrm>
            <a:off x="11180360" y="198272"/>
            <a:ext cx="883028" cy="883029"/>
          </a:xfrm>
          <a:prstGeom prst="rect">
            <a:avLst/>
          </a:prstGeom>
          <a:ln w="12700">
            <a:miter lim="400000"/>
          </a:ln>
        </p:spPr>
      </p:pic>
      <p:sp>
        <p:nvSpPr>
          <p:cNvPr id="6" name="GJEPC’s Initiatives for sustainable Growth">
            <a:extLst>
              <a:ext uri="{FF2B5EF4-FFF2-40B4-BE49-F238E27FC236}">
                <a16:creationId xmlns:a16="http://schemas.microsoft.com/office/drawing/2014/main" id="{601968D7-1AF5-49FB-9AAE-957035F38CD9}"/>
              </a:ext>
            </a:extLst>
          </p:cNvPr>
          <p:cNvSpPr txBox="1">
            <a:spLocks/>
          </p:cNvSpPr>
          <p:nvPr/>
        </p:nvSpPr>
        <p:spPr>
          <a:xfrm>
            <a:off x="592024" y="36186"/>
            <a:ext cx="6492440" cy="522332"/>
          </a:xfrm>
          <a:prstGeom prst="rect">
            <a:avLst/>
          </a:prstGeom>
        </p:spPr>
        <p:txBody>
          <a:bodyPr anchor="t">
            <a:noAutofit/>
          </a:bodyPr>
          <a:lstStyle>
            <a:lvl1pPr algn="l" defTabSz="914400" rtl="0" eaLnBrk="1" latinLnBrk="0" hangingPunct="1">
              <a:lnSpc>
                <a:spcPct val="90000"/>
              </a:lnSpc>
              <a:spcBef>
                <a:spcPct val="0"/>
              </a:spcBef>
              <a:buNone/>
              <a:defRPr sz="4800" kern="1200">
                <a:solidFill>
                  <a:srgbClr val="A89C5D"/>
                </a:solidFill>
                <a:latin typeface="+mj-lt"/>
                <a:ea typeface="+mj-ea"/>
                <a:cs typeface="+mj-cs"/>
              </a:defRPr>
            </a:lvl1pPr>
          </a:lstStyle>
          <a:p>
            <a:pPr algn="ctr"/>
            <a:r>
              <a:rPr lang="en-US" sz="1800" b="1" dirty="0">
                <a:solidFill>
                  <a:schemeClr val="accent2"/>
                </a:solidFill>
                <a:latin typeface="Cambria" panose="02040503050406030204" pitchFamily="18" charset="0"/>
                <a:ea typeface="Cambria" panose="02040503050406030204" pitchFamily="18" charset="0"/>
              </a:rPr>
              <a:t> Commodity-wise G&amp;J Imports – April – November 2022</a:t>
            </a:r>
          </a:p>
        </p:txBody>
      </p:sp>
      <p:sp>
        <p:nvSpPr>
          <p:cNvPr id="7" name="Speech Bubble: Rectangle 6">
            <a:extLst>
              <a:ext uri="{FF2B5EF4-FFF2-40B4-BE49-F238E27FC236}">
                <a16:creationId xmlns:a16="http://schemas.microsoft.com/office/drawing/2014/main" id="{86507FCC-4EA4-4D1D-BF6C-10AD2252C5D6}"/>
              </a:ext>
            </a:extLst>
          </p:cNvPr>
          <p:cNvSpPr/>
          <p:nvPr/>
        </p:nvSpPr>
        <p:spPr>
          <a:xfrm>
            <a:off x="7693649" y="1684339"/>
            <a:ext cx="4214464" cy="2331070"/>
          </a:xfrm>
          <a:prstGeom prst="wedgeRectCallout">
            <a:avLst>
              <a:gd name="adj1" fmla="val -47290"/>
              <a:gd name="adj2" fmla="val -63624"/>
            </a:avLst>
          </a:prstGeom>
        </p:spPr>
        <p:style>
          <a:lnRef idx="2">
            <a:schemeClr val="dk1"/>
          </a:lnRef>
          <a:fillRef idx="1">
            <a:schemeClr val="lt1"/>
          </a:fillRef>
          <a:effectRef idx="0">
            <a:schemeClr val="dk1"/>
          </a:effectRef>
          <a:fontRef idx="minor">
            <a:schemeClr val="dk1"/>
          </a:fontRef>
        </p:style>
        <p:txBody>
          <a:bodyPr rtlCol="0" anchor="t"/>
          <a:lstStyle/>
          <a:p>
            <a:pPr algn="just">
              <a:lnSpc>
                <a:spcPct val="107000"/>
              </a:lnSpc>
              <a:spcAft>
                <a:spcPts val="800"/>
              </a:spcAft>
            </a:pPr>
            <a:r>
              <a:rPr lang="en-IN" sz="1800" dirty="0">
                <a:solidFill>
                  <a:schemeClr val="tx1"/>
                </a:solidFill>
                <a:effectLst/>
                <a:latin typeface="Cambria" panose="02040503050406030204" pitchFamily="18" charset="0"/>
                <a:ea typeface="Cambria" panose="02040503050406030204" pitchFamily="18" charset="0"/>
                <a:cs typeface="Arial" panose="020B0604020202020204" pitchFamily="34" charset="0"/>
              </a:rPr>
              <a:t>Imports of </a:t>
            </a:r>
            <a:r>
              <a:rPr lang="en-IN" dirty="0">
                <a:solidFill>
                  <a:schemeClr val="tx1"/>
                </a:solidFill>
                <a:latin typeface="Cambria" panose="02040503050406030204" pitchFamily="18" charset="0"/>
                <a:ea typeface="Cambria" panose="02040503050406030204" pitchFamily="18" charset="0"/>
                <a:cs typeface="Arial" panose="020B0604020202020204" pitchFamily="34" charset="0"/>
              </a:rPr>
              <a:t> </a:t>
            </a:r>
            <a:r>
              <a:rPr lang="en-IN" sz="1800" dirty="0">
                <a:solidFill>
                  <a:schemeClr val="tx1"/>
                </a:solidFill>
                <a:effectLst/>
                <a:latin typeface="Cambria" panose="02040503050406030204" pitchFamily="18" charset="0"/>
                <a:ea typeface="Cambria" panose="02040503050406030204" pitchFamily="18" charset="0"/>
                <a:cs typeface="Arial" panose="020B0604020202020204" pitchFamily="34" charset="0"/>
              </a:rPr>
              <a:t>silver bar have witnessed a </a:t>
            </a:r>
            <a:r>
              <a:rPr lang="en-IN" dirty="0">
                <a:solidFill>
                  <a:schemeClr val="tx1"/>
                </a:solidFill>
                <a:latin typeface="Cambria" panose="02040503050406030204" pitchFamily="18" charset="0"/>
                <a:ea typeface="Cambria" panose="02040503050406030204" pitchFamily="18" charset="0"/>
                <a:cs typeface="Arial" panose="020B0604020202020204" pitchFamily="34" charset="0"/>
              </a:rPr>
              <a:t>negative </a:t>
            </a:r>
            <a:r>
              <a:rPr lang="en-IN" sz="1800" dirty="0">
                <a:solidFill>
                  <a:schemeClr val="tx1"/>
                </a:solidFill>
                <a:effectLst/>
                <a:latin typeface="Cambria" panose="02040503050406030204" pitchFamily="18" charset="0"/>
                <a:ea typeface="Cambria" panose="02040503050406030204" pitchFamily="18" charset="0"/>
                <a:cs typeface="Arial" panose="020B0604020202020204" pitchFamily="34" charset="0"/>
              </a:rPr>
              <a:t>import growth in April – November 2022 over Apri</a:t>
            </a:r>
            <a:r>
              <a:rPr lang="en-IN" dirty="0">
                <a:solidFill>
                  <a:schemeClr val="tx1"/>
                </a:solidFill>
                <a:latin typeface="Cambria" panose="02040503050406030204" pitchFamily="18" charset="0"/>
                <a:ea typeface="Cambria" panose="02040503050406030204" pitchFamily="18" charset="0"/>
                <a:cs typeface="Arial" panose="020B0604020202020204" pitchFamily="34" charset="0"/>
              </a:rPr>
              <a:t>l – November 2021. </a:t>
            </a:r>
            <a:r>
              <a:rPr lang="en-IN" sz="1800" dirty="0">
                <a:effectLst/>
                <a:latin typeface="Cambria" panose="02040503050406030204" pitchFamily="18" charset="0"/>
                <a:ea typeface="Cambria" panose="02040503050406030204" pitchFamily="18" charset="0"/>
                <a:cs typeface="Times New Roman" panose="02020603050405020304" pitchFamily="18" charset="0"/>
              </a:rPr>
              <a:t>It indicates the diminished supply of raw materials for manufacturing of finished gems and jewellery commodities</a:t>
            </a:r>
          </a:p>
          <a:p>
            <a:pPr algn="just"/>
            <a:r>
              <a:rPr lang="en-IN" dirty="0">
                <a:solidFill>
                  <a:schemeClr val="tx1"/>
                </a:solidFill>
                <a:latin typeface="Cambria" panose="02040503050406030204" pitchFamily="18" charset="0"/>
                <a:ea typeface="Cambria" panose="02040503050406030204" pitchFamily="18" charset="0"/>
                <a:cs typeface="Arial" panose="020B0604020202020204" pitchFamily="34" charset="0"/>
              </a:rPr>
              <a:t> </a:t>
            </a:r>
            <a:endParaRPr lang="en-IN" sz="1800" dirty="0">
              <a:solidFill>
                <a:schemeClr val="tx1"/>
              </a:solidFill>
              <a:effectLst/>
              <a:latin typeface="Cambria" panose="02040503050406030204" pitchFamily="18" charset="0"/>
              <a:ea typeface="Cambria" panose="02040503050406030204" pitchFamily="18" charset="0"/>
              <a:cs typeface="Arial" panose="020B0604020202020204" pitchFamily="34" charset="0"/>
            </a:endParaRPr>
          </a:p>
        </p:txBody>
      </p:sp>
      <p:sp>
        <p:nvSpPr>
          <p:cNvPr id="8" name="Rectangle 7">
            <a:extLst>
              <a:ext uri="{FF2B5EF4-FFF2-40B4-BE49-F238E27FC236}">
                <a16:creationId xmlns:a16="http://schemas.microsoft.com/office/drawing/2014/main" id="{FAD3F694-AF6A-4BE0-B936-292997B2A2E6}"/>
              </a:ext>
            </a:extLst>
          </p:cNvPr>
          <p:cNvSpPr/>
          <p:nvPr/>
        </p:nvSpPr>
        <p:spPr>
          <a:xfrm>
            <a:off x="240654" y="6491809"/>
            <a:ext cx="6681494" cy="600164"/>
          </a:xfrm>
          <a:prstGeom prst="rect">
            <a:avLst/>
          </a:prstGeom>
        </p:spPr>
        <p:txBody>
          <a:bodyPr wrap="square">
            <a:spAutoFit/>
          </a:bodyPr>
          <a:lstStyle/>
          <a:p>
            <a:r>
              <a:rPr lang="en-IN" sz="1100" dirty="0">
                <a:latin typeface="Cambria" panose="02040503050406030204" pitchFamily="18" charset="0"/>
                <a:ea typeface="Cambria" panose="02040503050406030204" pitchFamily="18" charset="0"/>
                <a:cs typeface="Arial" panose="020B0604020202020204" pitchFamily="34" charset="0"/>
              </a:rPr>
              <a:t>Source : GJEPC. Analysis Notes: </a:t>
            </a:r>
            <a:r>
              <a:rPr lang="en-IN" sz="1100" i="1" dirty="0">
                <a:latin typeface="Cambria" panose="02040503050406030204" pitchFamily="18" charset="0"/>
                <a:ea typeface="Cambria" panose="02040503050406030204" pitchFamily="18" charset="0"/>
                <a:cs typeface="Arial" panose="020B0604020202020204" pitchFamily="34" charset="0"/>
              </a:rPr>
              <a:t>(p) = Provisional</a:t>
            </a:r>
            <a:r>
              <a:rPr lang="en-US" sz="1100" i="1" dirty="0">
                <a:latin typeface="Cambria" panose="02040503050406030204" pitchFamily="18" charset="0"/>
                <a:ea typeface="Cambria" panose="02040503050406030204" pitchFamily="18" charset="0"/>
                <a:cs typeface="Arial" panose="020B0604020202020204" pitchFamily="34" charset="0"/>
              </a:rPr>
              <a:t> Figs. Gold Bar </a:t>
            </a:r>
            <a:r>
              <a:rPr lang="en-IN" sz="1100" i="1" dirty="0">
                <a:latin typeface="Cambria" panose="02040503050406030204" pitchFamily="18" charset="0"/>
                <a:ea typeface="Cambria" panose="02040503050406030204" pitchFamily="18" charset="0"/>
                <a:cs typeface="Arial" panose="020B0604020202020204" pitchFamily="34" charset="0"/>
              </a:rPr>
              <a:t>Figures  from Union Bank of India November 2022 are  not included as yet to receive</a:t>
            </a:r>
            <a:r>
              <a:rPr lang="en-US" sz="1100" i="1" dirty="0">
                <a:latin typeface="Cambria" panose="02040503050406030204" pitchFamily="18" charset="0"/>
                <a:ea typeface="Cambria" panose="02040503050406030204" pitchFamily="18" charset="0"/>
                <a:cs typeface="Arial" panose="020B0604020202020204" pitchFamily="34" charset="0"/>
              </a:rPr>
              <a:t>  </a:t>
            </a:r>
            <a:endParaRPr lang="en-IN" sz="1100" i="1" dirty="0">
              <a:latin typeface="Cambria" panose="02040503050406030204" pitchFamily="18" charset="0"/>
              <a:ea typeface="Cambria" panose="02040503050406030204" pitchFamily="18" charset="0"/>
              <a:cs typeface="Arial" panose="020B0604020202020204" pitchFamily="34" charset="0"/>
            </a:endParaRPr>
          </a:p>
          <a:p>
            <a:r>
              <a:rPr lang="en-US" sz="1100" i="1" dirty="0">
                <a:latin typeface="Cambria" panose="02040503050406030204" pitchFamily="18" charset="0"/>
                <a:ea typeface="Cambria" panose="02040503050406030204" pitchFamily="18" charset="0"/>
                <a:cs typeface="Arial" panose="020B0604020202020204" pitchFamily="34" charset="0"/>
              </a:rPr>
              <a:t>. </a:t>
            </a:r>
            <a:endParaRPr lang="en-IN" sz="1100" dirty="0">
              <a:latin typeface="Cambria" panose="02040503050406030204" pitchFamily="18" charset="0"/>
              <a:ea typeface="Cambria" panose="02040503050406030204" pitchFamily="18" charset="0"/>
              <a:cs typeface="Arial" panose="020B0604020202020204" pitchFamily="34" charset="0"/>
            </a:endParaRPr>
          </a:p>
        </p:txBody>
      </p:sp>
      <p:sp>
        <p:nvSpPr>
          <p:cNvPr id="4" name="Slide Number Placeholder 3">
            <a:extLst>
              <a:ext uri="{FF2B5EF4-FFF2-40B4-BE49-F238E27FC236}">
                <a16:creationId xmlns:a16="http://schemas.microsoft.com/office/drawing/2014/main" id="{FFDBD7CE-71FE-499A-AE79-FFB12931584A}"/>
              </a:ext>
            </a:extLst>
          </p:cNvPr>
          <p:cNvSpPr>
            <a:spLocks noGrp="1"/>
          </p:cNvSpPr>
          <p:nvPr>
            <p:ph type="sldNum" sz="quarter" idx="12"/>
          </p:nvPr>
        </p:nvSpPr>
        <p:spPr/>
        <p:txBody>
          <a:bodyPr/>
          <a:lstStyle/>
          <a:p>
            <a:fld id="{D97A76BE-C088-48CA-ADF1-86B2A1AB1823}" type="slidenum">
              <a:rPr lang="en-IN" smtClean="0"/>
              <a:t>8</a:t>
            </a:fld>
            <a:endParaRPr lang="en-IN" dirty="0"/>
          </a:p>
        </p:txBody>
      </p:sp>
      <p:graphicFrame>
        <p:nvGraphicFramePr>
          <p:cNvPr id="5" name="Table 4">
            <a:extLst>
              <a:ext uri="{FF2B5EF4-FFF2-40B4-BE49-F238E27FC236}">
                <a16:creationId xmlns:a16="http://schemas.microsoft.com/office/drawing/2014/main" id="{DD6C3741-2A76-4FA7-4F91-6B9962538E46}"/>
              </a:ext>
            </a:extLst>
          </p:cNvPr>
          <p:cNvGraphicFramePr>
            <a:graphicFrameLocks noGrp="1"/>
          </p:cNvGraphicFramePr>
          <p:nvPr>
            <p:extLst>
              <p:ext uri="{D42A27DB-BD31-4B8C-83A1-F6EECF244321}">
                <p14:modId xmlns:p14="http://schemas.microsoft.com/office/powerpoint/2010/main" val="2709413453"/>
              </p:ext>
            </p:extLst>
          </p:nvPr>
        </p:nvGraphicFramePr>
        <p:xfrm>
          <a:off x="285475" y="362014"/>
          <a:ext cx="7135742" cy="6123033"/>
        </p:xfrm>
        <a:graphic>
          <a:graphicData uri="http://schemas.openxmlformats.org/drawingml/2006/table">
            <a:tbl>
              <a:tblPr/>
              <a:tblGrid>
                <a:gridCol w="3151003">
                  <a:extLst>
                    <a:ext uri="{9D8B030D-6E8A-4147-A177-3AD203B41FA5}">
                      <a16:colId xmlns:a16="http://schemas.microsoft.com/office/drawing/2014/main" val="3796894659"/>
                    </a:ext>
                  </a:extLst>
                </a:gridCol>
                <a:gridCol w="1342925">
                  <a:extLst>
                    <a:ext uri="{9D8B030D-6E8A-4147-A177-3AD203B41FA5}">
                      <a16:colId xmlns:a16="http://schemas.microsoft.com/office/drawing/2014/main" val="4285560329"/>
                    </a:ext>
                  </a:extLst>
                </a:gridCol>
                <a:gridCol w="1301365">
                  <a:extLst>
                    <a:ext uri="{9D8B030D-6E8A-4147-A177-3AD203B41FA5}">
                      <a16:colId xmlns:a16="http://schemas.microsoft.com/office/drawing/2014/main" val="1839557550"/>
                    </a:ext>
                  </a:extLst>
                </a:gridCol>
                <a:gridCol w="1340449">
                  <a:extLst>
                    <a:ext uri="{9D8B030D-6E8A-4147-A177-3AD203B41FA5}">
                      <a16:colId xmlns:a16="http://schemas.microsoft.com/office/drawing/2014/main" val="3557344032"/>
                    </a:ext>
                  </a:extLst>
                </a:gridCol>
              </a:tblGrid>
              <a:tr h="724533">
                <a:tc rowSpan="2">
                  <a:txBody>
                    <a:bodyPr/>
                    <a:lstStyle/>
                    <a:p>
                      <a:pPr algn="ctr" rtl="0" fontAlgn="ctr"/>
                      <a:r>
                        <a:rPr lang="en-IN" sz="1600" b="1" i="0" u="none" strike="noStrike" dirty="0">
                          <a:solidFill>
                            <a:srgbClr val="FFFFFF"/>
                          </a:solidFill>
                          <a:effectLst/>
                          <a:latin typeface="Cambria" panose="02040503050406030204" pitchFamily="18" charset="0"/>
                        </a:rPr>
                        <a:t>Commodities</a:t>
                      </a:r>
                    </a:p>
                  </a:txBody>
                  <a:tcPr marL="7204" marR="7204" marT="720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89C5D"/>
                    </a:solidFill>
                  </a:tcPr>
                </a:tc>
                <a:tc>
                  <a:txBody>
                    <a:bodyPr/>
                    <a:lstStyle/>
                    <a:p>
                      <a:pPr algn="ctr" rtl="0" fontAlgn="ctr"/>
                      <a:r>
                        <a:rPr lang="en-IN" sz="1600" b="1" i="0" u="none" strike="noStrike" dirty="0">
                          <a:solidFill>
                            <a:srgbClr val="FFFFFF"/>
                          </a:solidFill>
                          <a:effectLst/>
                          <a:latin typeface="Cambria" panose="02040503050406030204" pitchFamily="18" charset="0"/>
                        </a:rPr>
                        <a:t>April – November 2021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89C5D"/>
                    </a:solidFill>
                  </a:tcPr>
                </a:tc>
                <a:tc>
                  <a:txBody>
                    <a:bodyPr/>
                    <a:lstStyle/>
                    <a:p>
                      <a:pPr algn="ctr" rtl="0" fontAlgn="ctr"/>
                      <a:r>
                        <a:rPr lang="en-IN" sz="1600" b="1" i="0" u="none" strike="noStrike" dirty="0">
                          <a:solidFill>
                            <a:srgbClr val="FFFFFF"/>
                          </a:solidFill>
                          <a:effectLst/>
                          <a:latin typeface="Cambria" panose="02040503050406030204" pitchFamily="18" charset="0"/>
                        </a:rPr>
                        <a:t>April – November 2022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89C5D"/>
                    </a:solidFill>
                  </a:tcPr>
                </a:tc>
                <a:tc>
                  <a:txBody>
                    <a:bodyPr/>
                    <a:lstStyle/>
                    <a:p>
                      <a:pPr algn="ctr" rtl="0" fontAlgn="ctr"/>
                      <a:r>
                        <a:rPr lang="en-IN" sz="1600" b="1" i="0" u="none" strike="noStrike" dirty="0">
                          <a:solidFill>
                            <a:srgbClr val="FFFFFF"/>
                          </a:solidFill>
                          <a:effectLst/>
                          <a:latin typeface="Cambria" panose="02040503050406030204" pitchFamily="18" charset="0"/>
                        </a:rPr>
                        <a:t>% growth /decline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89C5D"/>
                    </a:solidFill>
                  </a:tcPr>
                </a:tc>
                <a:extLst>
                  <a:ext uri="{0D108BD9-81ED-4DB2-BD59-A6C34878D82A}">
                    <a16:rowId xmlns:a16="http://schemas.microsoft.com/office/drawing/2014/main" val="2154915354"/>
                  </a:ext>
                </a:extLst>
              </a:tr>
              <a:tr h="247720">
                <a:tc vMerge="1">
                  <a:txBody>
                    <a:bodyPr/>
                    <a:lstStyle/>
                    <a:p>
                      <a:endParaRPr lang="en-IN"/>
                    </a:p>
                  </a:txBody>
                  <a:tcPr/>
                </a:tc>
                <a:tc>
                  <a:txBody>
                    <a:bodyPr/>
                    <a:lstStyle/>
                    <a:p>
                      <a:pPr algn="ctr" rtl="0" fontAlgn="ctr"/>
                      <a:r>
                        <a:rPr lang="en-IN" sz="1600" b="1" i="0" u="none" strike="noStrike" dirty="0">
                          <a:solidFill>
                            <a:srgbClr val="FFFFFF"/>
                          </a:solidFill>
                          <a:effectLst/>
                          <a:latin typeface="Cambria" panose="02040503050406030204" pitchFamily="18" charset="0"/>
                        </a:rPr>
                        <a:t>US$ Mill</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89C5D"/>
                    </a:solidFill>
                  </a:tcPr>
                </a:tc>
                <a:tc>
                  <a:txBody>
                    <a:bodyPr/>
                    <a:lstStyle/>
                    <a:p>
                      <a:pPr algn="ctr" rtl="0" fontAlgn="ctr"/>
                      <a:r>
                        <a:rPr lang="en-IN" sz="1600" b="1" i="0" u="none" strike="noStrike" dirty="0">
                          <a:solidFill>
                            <a:srgbClr val="FFFFFF"/>
                          </a:solidFill>
                          <a:effectLst/>
                          <a:latin typeface="Cambria" panose="02040503050406030204" pitchFamily="18" charset="0"/>
                        </a:rPr>
                        <a:t>US$ Mill</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89C5D"/>
                    </a:solidFill>
                  </a:tcPr>
                </a:tc>
                <a:tc>
                  <a:txBody>
                    <a:bodyPr/>
                    <a:lstStyle/>
                    <a:p>
                      <a:pPr algn="ctr" rtl="0" fontAlgn="ctr"/>
                      <a:r>
                        <a:rPr lang="en-IN" sz="1600" b="1" i="0" u="none" strike="noStrike" dirty="0">
                          <a:solidFill>
                            <a:srgbClr val="FFFFFF"/>
                          </a:solidFill>
                          <a:effectLst/>
                          <a:latin typeface="Cambria" panose="02040503050406030204" pitchFamily="18" charset="0"/>
                        </a:rPr>
                        <a:t>(y-o-y)</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89C5D"/>
                    </a:solidFill>
                  </a:tcPr>
                </a:tc>
                <a:extLst>
                  <a:ext uri="{0D108BD9-81ED-4DB2-BD59-A6C34878D82A}">
                    <a16:rowId xmlns:a16="http://schemas.microsoft.com/office/drawing/2014/main" val="2538746898"/>
                  </a:ext>
                </a:extLst>
              </a:tr>
              <a:tr h="247758">
                <a:tc>
                  <a:txBody>
                    <a:bodyPr/>
                    <a:lstStyle/>
                    <a:p>
                      <a:pPr algn="l" rtl="0" fontAlgn="ctr"/>
                      <a:r>
                        <a:rPr lang="en-IN" sz="1600" b="0" i="0" u="none" strike="noStrike" dirty="0">
                          <a:solidFill>
                            <a:srgbClr val="000000"/>
                          </a:solidFill>
                          <a:effectLst/>
                          <a:latin typeface="Cambria" panose="02040503050406030204" pitchFamily="18" charset="0"/>
                        </a:rPr>
                        <a:t>Rough Diamonds </a:t>
                      </a:r>
                    </a:p>
                  </a:txBody>
                  <a:tcPr marL="7204" marR="7204" marT="720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IN" sz="1600" b="0" i="0" u="none" strike="noStrike">
                          <a:solidFill>
                            <a:srgbClr val="000000"/>
                          </a:solidFill>
                          <a:effectLst/>
                          <a:latin typeface="Cambria" panose="02040503050406030204" pitchFamily="18" charset="0"/>
                        </a:rPr>
                        <a:t>11550.59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IN" sz="1600" b="0" i="0" u="none" strike="noStrike">
                          <a:solidFill>
                            <a:srgbClr val="000000"/>
                          </a:solidFill>
                          <a:effectLst/>
                          <a:latin typeface="Cambria" panose="02040503050406030204" pitchFamily="18" charset="0"/>
                        </a:rPr>
                        <a:t>11,684.50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IN" sz="1600" b="0" i="0" u="none" strike="noStrike">
                          <a:solidFill>
                            <a:srgbClr val="000000"/>
                          </a:solidFill>
                          <a:effectLst/>
                          <a:latin typeface="Cambria" panose="02040503050406030204" pitchFamily="18" charset="0"/>
                        </a:rPr>
                        <a:t>1.16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75034068"/>
                  </a:ext>
                </a:extLst>
              </a:tr>
              <a:tr h="247758">
                <a:tc>
                  <a:txBody>
                    <a:bodyPr/>
                    <a:lstStyle/>
                    <a:p>
                      <a:pPr algn="l" rtl="0" fontAlgn="ctr"/>
                      <a:r>
                        <a:rPr lang="en-IN" sz="1600" b="0" i="0" u="none" strike="noStrike" dirty="0">
                          <a:solidFill>
                            <a:srgbClr val="000000"/>
                          </a:solidFill>
                          <a:effectLst/>
                          <a:latin typeface="Cambria" panose="02040503050406030204" pitchFamily="18" charset="0"/>
                        </a:rPr>
                        <a:t>Rough Lab Grown Diamonds</a:t>
                      </a:r>
                    </a:p>
                  </a:txBody>
                  <a:tcPr marL="7204" marR="7204" marT="720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IN" sz="1600" b="0" i="0" u="none" strike="noStrike">
                          <a:solidFill>
                            <a:srgbClr val="000000"/>
                          </a:solidFill>
                          <a:effectLst/>
                          <a:latin typeface="Cambria" panose="02040503050406030204" pitchFamily="18" charset="0"/>
                        </a:rPr>
                        <a:t>734.01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IN" sz="1600" b="0" i="0" u="none" strike="noStrike">
                          <a:solidFill>
                            <a:srgbClr val="000000"/>
                          </a:solidFill>
                          <a:effectLst/>
                          <a:latin typeface="Cambria" panose="02040503050406030204" pitchFamily="18" charset="0"/>
                        </a:rPr>
                        <a:t>851.78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IN" sz="1600" b="0" i="0" u="none" strike="noStrike">
                          <a:solidFill>
                            <a:srgbClr val="000000"/>
                          </a:solidFill>
                          <a:effectLst/>
                          <a:latin typeface="Cambria" panose="02040503050406030204" pitchFamily="18" charset="0"/>
                        </a:rPr>
                        <a:t>16.04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09083147"/>
                  </a:ext>
                </a:extLst>
              </a:tr>
              <a:tr h="247758">
                <a:tc>
                  <a:txBody>
                    <a:bodyPr/>
                    <a:lstStyle/>
                    <a:p>
                      <a:pPr algn="l" rtl="0" fontAlgn="ctr"/>
                      <a:r>
                        <a:rPr lang="en-IN" sz="1600" b="0" i="0" u="none" strike="noStrike" dirty="0">
                          <a:solidFill>
                            <a:srgbClr val="000000"/>
                          </a:solidFill>
                          <a:effectLst/>
                          <a:latin typeface="Cambria" panose="02040503050406030204" pitchFamily="18" charset="0"/>
                        </a:rPr>
                        <a:t>Rough Coloured Gemstones</a:t>
                      </a:r>
                    </a:p>
                  </a:txBody>
                  <a:tcPr marL="7204" marR="7204" marT="720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IN" sz="1600" b="0" i="0" u="none" strike="noStrike">
                          <a:solidFill>
                            <a:srgbClr val="000000"/>
                          </a:solidFill>
                          <a:effectLst/>
                          <a:latin typeface="Cambria" panose="02040503050406030204" pitchFamily="18" charset="0"/>
                        </a:rPr>
                        <a:t>203.08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IN" sz="1600" b="0" i="0" u="none" strike="noStrike">
                          <a:solidFill>
                            <a:srgbClr val="000000"/>
                          </a:solidFill>
                          <a:effectLst/>
                          <a:latin typeface="Cambria" panose="02040503050406030204" pitchFamily="18" charset="0"/>
                        </a:rPr>
                        <a:t>295.97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IN" sz="1600" b="0" i="0" u="none" strike="noStrike">
                          <a:solidFill>
                            <a:srgbClr val="000000"/>
                          </a:solidFill>
                          <a:effectLst/>
                          <a:latin typeface="Cambria" panose="02040503050406030204" pitchFamily="18" charset="0"/>
                        </a:rPr>
                        <a:t>45.74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85303937"/>
                  </a:ext>
                </a:extLst>
              </a:tr>
              <a:tr h="247758">
                <a:tc>
                  <a:txBody>
                    <a:bodyPr/>
                    <a:lstStyle/>
                    <a:p>
                      <a:pPr algn="l" rtl="0" fontAlgn="ctr"/>
                      <a:r>
                        <a:rPr lang="en-IN" sz="1600" b="0" i="0" u="none" strike="noStrike" dirty="0">
                          <a:solidFill>
                            <a:srgbClr val="000000"/>
                          </a:solidFill>
                          <a:effectLst/>
                          <a:latin typeface="Cambria" panose="02040503050406030204" pitchFamily="18" charset="0"/>
                        </a:rPr>
                        <a:t>Rough Synthetic Stone</a:t>
                      </a:r>
                    </a:p>
                  </a:txBody>
                  <a:tcPr marL="7204" marR="7204" marT="720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IN" sz="1600" b="0" i="0" u="none" strike="noStrike">
                          <a:solidFill>
                            <a:srgbClr val="000000"/>
                          </a:solidFill>
                          <a:effectLst/>
                          <a:latin typeface="Cambria" panose="02040503050406030204" pitchFamily="18" charset="0"/>
                        </a:rPr>
                        <a:t>2.57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IN" sz="1600" b="0" i="0" u="none" strike="noStrike">
                          <a:solidFill>
                            <a:srgbClr val="000000"/>
                          </a:solidFill>
                          <a:effectLst/>
                          <a:latin typeface="Cambria" panose="02040503050406030204" pitchFamily="18" charset="0"/>
                        </a:rPr>
                        <a:t>2.71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IN" sz="1600" b="0" i="0" u="none" strike="noStrike">
                          <a:solidFill>
                            <a:srgbClr val="000000"/>
                          </a:solidFill>
                          <a:effectLst/>
                          <a:latin typeface="Cambria" panose="02040503050406030204" pitchFamily="18" charset="0"/>
                        </a:rPr>
                        <a:t>5.55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77056758"/>
                  </a:ext>
                </a:extLst>
              </a:tr>
              <a:tr h="247758">
                <a:tc>
                  <a:txBody>
                    <a:bodyPr/>
                    <a:lstStyle/>
                    <a:p>
                      <a:pPr algn="l" rtl="0" fontAlgn="ctr"/>
                      <a:r>
                        <a:rPr lang="en-IN" sz="1600" b="0" i="0" u="none" strike="noStrike" dirty="0">
                          <a:solidFill>
                            <a:srgbClr val="000000"/>
                          </a:solidFill>
                          <a:effectLst/>
                          <a:latin typeface="Cambria" panose="02040503050406030204" pitchFamily="18" charset="0"/>
                        </a:rPr>
                        <a:t>Raw Pearls</a:t>
                      </a:r>
                    </a:p>
                  </a:txBody>
                  <a:tcPr marL="7204" marR="7204" marT="720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IN" sz="1600" b="0" i="0" u="none" strike="noStrike">
                          <a:solidFill>
                            <a:srgbClr val="000000"/>
                          </a:solidFill>
                          <a:effectLst/>
                          <a:latin typeface="Cambria" panose="02040503050406030204" pitchFamily="18" charset="0"/>
                        </a:rPr>
                        <a:t>4.24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IN" sz="1600" b="0" i="0" u="none" strike="noStrike">
                          <a:solidFill>
                            <a:srgbClr val="000000"/>
                          </a:solidFill>
                          <a:effectLst/>
                          <a:latin typeface="Cambria" panose="02040503050406030204" pitchFamily="18" charset="0"/>
                        </a:rPr>
                        <a:t>6.85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IN" sz="1600" b="0" i="0" u="none" strike="noStrike">
                          <a:solidFill>
                            <a:srgbClr val="000000"/>
                          </a:solidFill>
                          <a:effectLst/>
                          <a:latin typeface="Cambria" panose="02040503050406030204" pitchFamily="18" charset="0"/>
                        </a:rPr>
                        <a:t>61.45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32270258"/>
                  </a:ext>
                </a:extLst>
              </a:tr>
              <a:tr h="247758">
                <a:tc>
                  <a:txBody>
                    <a:bodyPr/>
                    <a:lstStyle/>
                    <a:p>
                      <a:pPr algn="l" rtl="0" fontAlgn="ctr"/>
                      <a:r>
                        <a:rPr lang="en-IN" sz="1600" b="0" i="0" u="none" strike="noStrike" dirty="0">
                          <a:solidFill>
                            <a:srgbClr val="000000"/>
                          </a:solidFill>
                          <a:effectLst/>
                          <a:latin typeface="Cambria" panose="02040503050406030204" pitchFamily="18" charset="0"/>
                        </a:rPr>
                        <a:t>Gold Bar</a:t>
                      </a:r>
                    </a:p>
                  </a:txBody>
                  <a:tcPr marL="7204" marR="7204" marT="720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IN" sz="1600" b="0" i="0" u="none" strike="noStrike">
                          <a:solidFill>
                            <a:srgbClr val="000000"/>
                          </a:solidFill>
                          <a:effectLst/>
                          <a:latin typeface="Cambria" panose="02040503050406030204" pitchFamily="18" charset="0"/>
                        </a:rPr>
                        <a:t>1560.38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IN" sz="1600" b="0" i="0" u="none" strike="noStrike">
                          <a:solidFill>
                            <a:srgbClr val="000000"/>
                          </a:solidFill>
                          <a:effectLst/>
                          <a:latin typeface="Cambria" panose="02040503050406030204" pitchFamily="18" charset="0"/>
                        </a:rPr>
                        <a:t>1,733.95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IN" sz="1600" b="0" i="0" u="none" strike="noStrike">
                          <a:solidFill>
                            <a:srgbClr val="000000"/>
                          </a:solidFill>
                          <a:effectLst/>
                          <a:latin typeface="Cambria" panose="02040503050406030204" pitchFamily="18" charset="0"/>
                        </a:rPr>
                        <a:t>11.12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30493451"/>
                  </a:ext>
                </a:extLst>
              </a:tr>
              <a:tr h="247758">
                <a:tc>
                  <a:txBody>
                    <a:bodyPr/>
                    <a:lstStyle/>
                    <a:p>
                      <a:pPr algn="l" rtl="0" fontAlgn="ctr"/>
                      <a:r>
                        <a:rPr lang="en-IN" sz="1600" b="0" i="0" u="none" strike="noStrike" dirty="0">
                          <a:solidFill>
                            <a:srgbClr val="000000"/>
                          </a:solidFill>
                          <a:effectLst/>
                          <a:latin typeface="Cambria" panose="02040503050406030204" pitchFamily="18" charset="0"/>
                        </a:rPr>
                        <a:t>Silver Bar</a:t>
                      </a:r>
                    </a:p>
                  </a:txBody>
                  <a:tcPr marL="7204" marR="7204" marT="720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IN" sz="1600" b="0" i="0" u="none" strike="noStrike">
                          <a:solidFill>
                            <a:srgbClr val="000000"/>
                          </a:solidFill>
                          <a:effectLst/>
                          <a:latin typeface="Cambria" panose="02040503050406030204" pitchFamily="18" charset="0"/>
                        </a:rPr>
                        <a:t>45.04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IN" sz="1600" b="0" i="0" u="none" strike="noStrike">
                          <a:solidFill>
                            <a:srgbClr val="000000"/>
                          </a:solidFill>
                          <a:effectLst/>
                          <a:latin typeface="Cambria" panose="02040503050406030204" pitchFamily="18" charset="0"/>
                        </a:rPr>
                        <a:t>32.58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IN" sz="1600" b="0" i="0" u="none" strike="noStrike">
                          <a:solidFill>
                            <a:srgbClr val="000000"/>
                          </a:solidFill>
                          <a:effectLst/>
                          <a:latin typeface="Cambria" panose="02040503050406030204" pitchFamily="18" charset="0"/>
                        </a:rPr>
                        <a:t>-27.66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12027198"/>
                  </a:ext>
                </a:extLst>
              </a:tr>
              <a:tr h="247758">
                <a:tc>
                  <a:txBody>
                    <a:bodyPr/>
                    <a:lstStyle/>
                    <a:p>
                      <a:pPr algn="l" rtl="0" fontAlgn="ctr"/>
                      <a:r>
                        <a:rPr lang="en-IN" sz="1600" b="0" i="0" u="none" strike="noStrike" dirty="0">
                          <a:solidFill>
                            <a:srgbClr val="000000"/>
                          </a:solidFill>
                          <a:effectLst/>
                          <a:latin typeface="Cambria" panose="02040503050406030204" pitchFamily="18" charset="0"/>
                        </a:rPr>
                        <a:t>Platinum Bar</a:t>
                      </a:r>
                    </a:p>
                  </a:txBody>
                  <a:tcPr marL="7204" marR="7204" marT="720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IN" sz="1600" b="0" i="0" u="none" strike="noStrike">
                          <a:solidFill>
                            <a:srgbClr val="000000"/>
                          </a:solidFill>
                          <a:effectLst/>
                          <a:latin typeface="Cambria" panose="02040503050406030204" pitchFamily="18" charset="0"/>
                        </a:rPr>
                        <a:t>87.44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IN" sz="1600" b="0" i="0" u="none" strike="noStrike">
                          <a:solidFill>
                            <a:srgbClr val="000000"/>
                          </a:solidFill>
                          <a:effectLst/>
                          <a:latin typeface="Cambria" panose="02040503050406030204" pitchFamily="18" charset="0"/>
                        </a:rPr>
                        <a:t>93.26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IN" sz="1600" b="0" i="0" u="none" strike="noStrike">
                          <a:solidFill>
                            <a:srgbClr val="000000"/>
                          </a:solidFill>
                          <a:effectLst/>
                          <a:latin typeface="Cambria" panose="02040503050406030204" pitchFamily="18" charset="0"/>
                        </a:rPr>
                        <a:t>6.65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39654469"/>
                  </a:ext>
                </a:extLst>
              </a:tr>
              <a:tr h="247758">
                <a:tc>
                  <a:txBody>
                    <a:bodyPr/>
                    <a:lstStyle/>
                    <a:p>
                      <a:pPr algn="l" rtl="0" fontAlgn="ctr"/>
                      <a:r>
                        <a:rPr lang="en-IN" sz="1600" b="1" i="0" u="none" strike="noStrike" dirty="0">
                          <a:solidFill>
                            <a:srgbClr val="FFFFFF"/>
                          </a:solidFill>
                          <a:effectLst/>
                          <a:latin typeface="Cambria" panose="02040503050406030204" pitchFamily="18" charset="0"/>
                        </a:rPr>
                        <a:t>Sub - Total</a:t>
                      </a:r>
                    </a:p>
                  </a:txBody>
                  <a:tcPr marL="7204" marR="7204" marT="720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89C5D"/>
                    </a:solidFill>
                  </a:tcPr>
                </a:tc>
                <a:tc>
                  <a:txBody>
                    <a:bodyPr/>
                    <a:lstStyle/>
                    <a:p>
                      <a:pPr algn="ctr" rtl="0" fontAlgn="ctr"/>
                      <a:r>
                        <a:rPr lang="en-IN" sz="1600" b="1" i="0" u="none" strike="noStrike">
                          <a:solidFill>
                            <a:srgbClr val="FFFFFF"/>
                          </a:solidFill>
                          <a:effectLst/>
                          <a:latin typeface="Cambria" panose="02040503050406030204" pitchFamily="18" charset="0"/>
                        </a:rPr>
                        <a:t>14,187.34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89C5D"/>
                    </a:solidFill>
                  </a:tcPr>
                </a:tc>
                <a:tc>
                  <a:txBody>
                    <a:bodyPr/>
                    <a:lstStyle/>
                    <a:p>
                      <a:pPr algn="ctr" rtl="0" fontAlgn="ctr"/>
                      <a:r>
                        <a:rPr lang="en-IN" sz="1600" b="1" i="0" u="none" strike="noStrike">
                          <a:solidFill>
                            <a:srgbClr val="FFFFFF"/>
                          </a:solidFill>
                          <a:effectLst/>
                          <a:latin typeface="Cambria" panose="02040503050406030204" pitchFamily="18" charset="0"/>
                        </a:rPr>
                        <a:t>14,701.60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89C5D"/>
                    </a:solidFill>
                  </a:tcPr>
                </a:tc>
                <a:tc>
                  <a:txBody>
                    <a:bodyPr/>
                    <a:lstStyle/>
                    <a:p>
                      <a:pPr algn="ctr" rtl="0" fontAlgn="ctr"/>
                      <a:r>
                        <a:rPr lang="en-IN" sz="1600" b="1" i="0" u="none" strike="noStrike">
                          <a:solidFill>
                            <a:srgbClr val="FFFFFF"/>
                          </a:solidFill>
                          <a:effectLst/>
                          <a:latin typeface="Cambria" panose="02040503050406030204" pitchFamily="18" charset="0"/>
                        </a:rPr>
                        <a:t>3.62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89C5D"/>
                    </a:solidFill>
                  </a:tcPr>
                </a:tc>
                <a:extLst>
                  <a:ext uri="{0D108BD9-81ED-4DB2-BD59-A6C34878D82A}">
                    <a16:rowId xmlns:a16="http://schemas.microsoft.com/office/drawing/2014/main" val="826238429"/>
                  </a:ext>
                </a:extLst>
              </a:tr>
              <a:tr h="314688">
                <a:tc>
                  <a:txBody>
                    <a:bodyPr/>
                    <a:lstStyle/>
                    <a:p>
                      <a:pPr algn="l" rtl="0" fontAlgn="ctr"/>
                      <a:r>
                        <a:rPr lang="en-US" sz="1600" b="0" i="0" u="none" strike="noStrike" dirty="0">
                          <a:solidFill>
                            <a:srgbClr val="000000"/>
                          </a:solidFill>
                          <a:effectLst/>
                          <a:latin typeface="Cambria" panose="02040503050406030204" pitchFamily="18" charset="0"/>
                        </a:rPr>
                        <a:t>Imports of Cut &amp; Pol. Diamonds</a:t>
                      </a:r>
                    </a:p>
                  </a:txBody>
                  <a:tcPr marL="7204" marR="7204" marT="720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F0D9"/>
                    </a:solidFill>
                  </a:tcPr>
                </a:tc>
                <a:tc>
                  <a:txBody>
                    <a:bodyPr/>
                    <a:lstStyle/>
                    <a:p>
                      <a:pPr algn="ctr" rtl="0" fontAlgn="ctr"/>
                      <a:r>
                        <a:rPr lang="en-IN" sz="1600" b="0" i="0" u="none" strike="noStrike">
                          <a:solidFill>
                            <a:srgbClr val="000000"/>
                          </a:solidFill>
                          <a:effectLst/>
                          <a:latin typeface="Cambria" panose="02040503050406030204" pitchFamily="18" charset="0"/>
                        </a:rPr>
                        <a:t>973.01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F0D9"/>
                    </a:solidFill>
                  </a:tcPr>
                </a:tc>
                <a:tc>
                  <a:txBody>
                    <a:bodyPr/>
                    <a:lstStyle/>
                    <a:p>
                      <a:pPr algn="ctr" rtl="0" fontAlgn="ctr"/>
                      <a:r>
                        <a:rPr lang="en-IN" sz="1600" b="0" i="0" u="none" strike="noStrike">
                          <a:solidFill>
                            <a:srgbClr val="000000"/>
                          </a:solidFill>
                          <a:effectLst/>
                          <a:latin typeface="Cambria" panose="02040503050406030204" pitchFamily="18" charset="0"/>
                        </a:rPr>
                        <a:t>943.76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F0D9"/>
                    </a:solidFill>
                  </a:tcPr>
                </a:tc>
                <a:tc>
                  <a:txBody>
                    <a:bodyPr/>
                    <a:lstStyle/>
                    <a:p>
                      <a:pPr algn="ctr" rtl="0" fontAlgn="ctr"/>
                      <a:r>
                        <a:rPr lang="en-IN" sz="1600" b="0" i="0" u="none" strike="noStrike">
                          <a:solidFill>
                            <a:srgbClr val="000000"/>
                          </a:solidFill>
                          <a:effectLst/>
                          <a:latin typeface="Cambria" panose="02040503050406030204" pitchFamily="18" charset="0"/>
                        </a:rPr>
                        <a:t>-3.01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F0D9"/>
                    </a:solidFill>
                  </a:tcPr>
                </a:tc>
                <a:extLst>
                  <a:ext uri="{0D108BD9-81ED-4DB2-BD59-A6C34878D82A}">
                    <a16:rowId xmlns:a16="http://schemas.microsoft.com/office/drawing/2014/main" val="1731237748"/>
                  </a:ext>
                </a:extLst>
              </a:tr>
              <a:tr h="247758">
                <a:tc>
                  <a:txBody>
                    <a:bodyPr/>
                    <a:lstStyle/>
                    <a:p>
                      <a:pPr algn="l" rtl="0" fontAlgn="ctr"/>
                      <a:r>
                        <a:rPr lang="en-IN" sz="1600" b="0" i="0" u="none" strike="noStrike" dirty="0">
                          <a:solidFill>
                            <a:srgbClr val="000000"/>
                          </a:solidFill>
                          <a:effectLst/>
                          <a:latin typeface="Cambria" panose="02040503050406030204" pitchFamily="18" charset="0"/>
                        </a:rPr>
                        <a:t>Pol. Lab Grown Diamonds</a:t>
                      </a:r>
                    </a:p>
                  </a:txBody>
                  <a:tcPr marL="7204" marR="7204" marT="720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IN" sz="1600" b="0" i="0" u="none" strike="noStrike">
                          <a:solidFill>
                            <a:srgbClr val="000000"/>
                          </a:solidFill>
                          <a:effectLst/>
                          <a:latin typeface="Cambria" panose="02040503050406030204" pitchFamily="18" charset="0"/>
                        </a:rPr>
                        <a:t>26.43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IN" sz="1600" b="0" i="0" u="none" strike="noStrike">
                          <a:solidFill>
                            <a:srgbClr val="000000"/>
                          </a:solidFill>
                          <a:effectLst/>
                          <a:latin typeface="Cambria" panose="02040503050406030204" pitchFamily="18" charset="0"/>
                        </a:rPr>
                        <a:t>71.52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IN" sz="1600" b="0" i="0" u="none" strike="noStrike">
                          <a:solidFill>
                            <a:srgbClr val="000000"/>
                          </a:solidFill>
                          <a:effectLst/>
                          <a:latin typeface="Cambria" panose="02040503050406030204" pitchFamily="18" charset="0"/>
                        </a:rPr>
                        <a:t>170.60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48393389"/>
                  </a:ext>
                </a:extLst>
              </a:tr>
              <a:tr h="247758">
                <a:tc>
                  <a:txBody>
                    <a:bodyPr/>
                    <a:lstStyle/>
                    <a:p>
                      <a:pPr algn="l" rtl="0" fontAlgn="ctr"/>
                      <a:r>
                        <a:rPr lang="en-IN" sz="1600" b="0" i="0" u="none" strike="noStrike" dirty="0">
                          <a:solidFill>
                            <a:srgbClr val="000000"/>
                          </a:solidFill>
                          <a:effectLst/>
                          <a:latin typeface="Cambria" panose="02040503050406030204" pitchFamily="18" charset="0"/>
                        </a:rPr>
                        <a:t>Col. Gemstones</a:t>
                      </a:r>
                    </a:p>
                  </a:txBody>
                  <a:tcPr marL="7204" marR="7204" marT="720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IN" sz="1600" b="0" i="0" u="none" strike="noStrike">
                          <a:solidFill>
                            <a:srgbClr val="000000"/>
                          </a:solidFill>
                          <a:effectLst/>
                          <a:latin typeface="Cambria" panose="02040503050406030204" pitchFamily="18" charset="0"/>
                        </a:rPr>
                        <a:t>835.28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IN" sz="1600" b="0" i="0" u="none" strike="noStrike">
                          <a:solidFill>
                            <a:srgbClr val="000000"/>
                          </a:solidFill>
                          <a:effectLst/>
                          <a:latin typeface="Cambria" panose="02040503050406030204" pitchFamily="18" charset="0"/>
                        </a:rPr>
                        <a:t>1,923.65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IN" sz="1600" b="0" i="0" u="none" strike="noStrike">
                          <a:solidFill>
                            <a:srgbClr val="000000"/>
                          </a:solidFill>
                          <a:effectLst/>
                          <a:latin typeface="Cambria" panose="02040503050406030204" pitchFamily="18" charset="0"/>
                        </a:rPr>
                        <a:t>130.30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01892061"/>
                  </a:ext>
                </a:extLst>
              </a:tr>
              <a:tr h="247758">
                <a:tc>
                  <a:txBody>
                    <a:bodyPr/>
                    <a:lstStyle/>
                    <a:p>
                      <a:pPr algn="l" rtl="0" fontAlgn="ctr"/>
                      <a:r>
                        <a:rPr lang="en-IN" sz="1600" b="0" i="0" u="none" strike="noStrike" dirty="0">
                          <a:solidFill>
                            <a:srgbClr val="000000"/>
                          </a:solidFill>
                          <a:effectLst/>
                          <a:latin typeface="Cambria" panose="02040503050406030204" pitchFamily="18" charset="0"/>
                        </a:rPr>
                        <a:t>Pol. Synthetic Stone</a:t>
                      </a:r>
                    </a:p>
                  </a:txBody>
                  <a:tcPr marL="7204" marR="7204" marT="720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IN" sz="1600" b="0" i="0" u="none" strike="noStrike">
                          <a:solidFill>
                            <a:srgbClr val="000000"/>
                          </a:solidFill>
                          <a:effectLst/>
                          <a:latin typeface="Cambria" panose="02040503050406030204" pitchFamily="18" charset="0"/>
                        </a:rPr>
                        <a:t>7.15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IN" sz="1600" b="0" i="0" u="none" strike="noStrike">
                          <a:solidFill>
                            <a:srgbClr val="000000"/>
                          </a:solidFill>
                          <a:effectLst/>
                          <a:latin typeface="Cambria" panose="02040503050406030204" pitchFamily="18" charset="0"/>
                        </a:rPr>
                        <a:t>5.74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IN" sz="1600" b="0" i="0" u="none" strike="noStrike">
                          <a:solidFill>
                            <a:srgbClr val="000000"/>
                          </a:solidFill>
                          <a:effectLst/>
                          <a:latin typeface="Cambria" panose="02040503050406030204" pitchFamily="18" charset="0"/>
                        </a:rPr>
                        <a:t>-19.66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78707777"/>
                  </a:ext>
                </a:extLst>
              </a:tr>
              <a:tr h="247758">
                <a:tc>
                  <a:txBody>
                    <a:bodyPr/>
                    <a:lstStyle/>
                    <a:p>
                      <a:pPr algn="l" rtl="0" fontAlgn="ctr"/>
                      <a:r>
                        <a:rPr lang="en-IN" sz="1600" b="0" i="0" u="none" strike="noStrike" dirty="0">
                          <a:solidFill>
                            <a:srgbClr val="000000"/>
                          </a:solidFill>
                          <a:effectLst/>
                          <a:latin typeface="Cambria" panose="02040503050406030204" pitchFamily="18" charset="0"/>
                        </a:rPr>
                        <a:t>Pearls worked</a:t>
                      </a:r>
                    </a:p>
                  </a:txBody>
                  <a:tcPr marL="7204" marR="7204" marT="720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IN" sz="1600" b="0" i="0" u="none" strike="noStrike">
                          <a:solidFill>
                            <a:srgbClr val="000000"/>
                          </a:solidFill>
                          <a:effectLst/>
                          <a:latin typeface="Cambria" panose="02040503050406030204" pitchFamily="18" charset="0"/>
                        </a:rPr>
                        <a:t>2.15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IN" sz="1600" b="0" i="0" u="none" strike="noStrike" dirty="0">
                          <a:solidFill>
                            <a:srgbClr val="000000"/>
                          </a:solidFill>
                          <a:effectLst/>
                          <a:latin typeface="Cambria" panose="02040503050406030204" pitchFamily="18" charset="0"/>
                        </a:rPr>
                        <a:t>5.95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IN" sz="1600" b="0" i="0" u="none" strike="noStrike">
                          <a:solidFill>
                            <a:srgbClr val="000000"/>
                          </a:solidFill>
                          <a:effectLst/>
                          <a:latin typeface="Cambria" panose="02040503050406030204" pitchFamily="18" charset="0"/>
                        </a:rPr>
                        <a:t>176.55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45195720"/>
                  </a:ext>
                </a:extLst>
              </a:tr>
              <a:tr h="247758">
                <a:tc>
                  <a:txBody>
                    <a:bodyPr/>
                    <a:lstStyle/>
                    <a:p>
                      <a:pPr algn="l" rtl="0" fontAlgn="ctr"/>
                      <a:r>
                        <a:rPr lang="en-IN" sz="1600" b="0" i="0" u="none" strike="noStrike" dirty="0">
                          <a:solidFill>
                            <a:srgbClr val="000000"/>
                          </a:solidFill>
                          <a:effectLst/>
                          <a:latin typeface="Cambria" panose="02040503050406030204" pitchFamily="18" charset="0"/>
                        </a:rPr>
                        <a:t>Gold Jewellery</a:t>
                      </a:r>
                    </a:p>
                  </a:txBody>
                  <a:tcPr marL="7204" marR="7204" marT="720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IN" sz="1600" b="0" i="0" u="none" strike="noStrike">
                          <a:solidFill>
                            <a:srgbClr val="000000"/>
                          </a:solidFill>
                          <a:effectLst/>
                          <a:latin typeface="Cambria" panose="02040503050406030204" pitchFamily="18" charset="0"/>
                        </a:rPr>
                        <a:t>196.13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IN" sz="1600" b="0" i="0" u="none" strike="noStrike">
                          <a:solidFill>
                            <a:srgbClr val="000000"/>
                          </a:solidFill>
                          <a:effectLst/>
                          <a:latin typeface="Cambria" panose="02040503050406030204" pitchFamily="18" charset="0"/>
                        </a:rPr>
                        <a:t>193.41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IN" sz="1600" b="0" i="0" u="none" strike="noStrike">
                          <a:solidFill>
                            <a:srgbClr val="000000"/>
                          </a:solidFill>
                          <a:effectLst/>
                          <a:latin typeface="Cambria" panose="02040503050406030204" pitchFamily="18" charset="0"/>
                        </a:rPr>
                        <a:t>-1.39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66161952"/>
                  </a:ext>
                </a:extLst>
              </a:tr>
              <a:tr h="247758">
                <a:tc>
                  <a:txBody>
                    <a:bodyPr/>
                    <a:lstStyle/>
                    <a:p>
                      <a:pPr algn="l" rtl="0" fontAlgn="ctr"/>
                      <a:r>
                        <a:rPr lang="en-IN" sz="1600" b="0" i="0" u="none" strike="noStrike" dirty="0">
                          <a:solidFill>
                            <a:srgbClr val="000000"/>
                          </a:solidFill>
                          <a:effectLst/>
                          <a:latin typeface="Cambria" panose="02040503050406030204" pitchFamily="18" charset="0"/>
                        </a:rPr>
                        <a:t>Silver Jewellery</a:t>
                      </a:r>
                    </a:p>
                  </a:txBody>
                  <a:tcPr marL="7204" marR="7204" marT="720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IN" sz="1600" b="0" i="0" u="none" strike="noStrike">
                          <a:solidFill>
                            <a:srgbClr val="000000"/>
                          </a:solidFill>
                          <a:effectLst/>
                          <a:latin typeface="Cambria" panose="02040503050406030204" pitchFamily="18" charset="0"/>
                        </a:rPr>
                        <a:t>33.58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IN" sz="1600" b="0" i="0" u="none" strike="noStrike">
                          <a:solidFill>
                            <a:srgbClr val="000000"/>
                          </a:solidFill>
                          <a:effectLst/>
                          <a:latin typeface="Cambria" panose="02040503050406030204" pitchFamily="18" charset="0"/>
                        </a:rPr>
                        <a:t>84.11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IN" sz="1600" b="0" i="0" u="none" strike="noStrike">
                          <a:solidFill>
                            <a:srgbClr val="000000"/>
                          </a:solidFill>
                          <a:effectLst/>
                          <a:latin typeface="Cambria" panose="02040503050406030204" pitchFamily="18" charset="0"/>
                        </a:rPr>
                        <a:t>150.52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80364253"/>
                  </a:ext>
                </a:extLst>
              </a:tr>
              <a:tr h="247758">
                <a:tc>
                  <a:txBody>
                    <a:bodyPr/>
                    <a:lstStyle/>
                    <a:p>
                      <a:pPr algn="l" rtl="0" fontAlgn="ctr"/>
                      <a:r>
                        <a:rPr lang="en-IN" sz="1600" b="0" i="0" u="none" strike="noStrike" dirty="0">
                          <a:solidFill>
                            <a:srgbClr val="000000"/>
                          </a:solidFill>
                          <a:effectLst/>
                          <a:latin typeface="Cambria" panose="02040503050406030204" pitchFamily="18" charset="0"/>
                        </a:rPr>
                        <a:t>Imitation Jewellery</a:t>
                      </a:r>
                    </a:p>
                  </a:txBody>
                  <a:tcPr marL="7204" marR="7204" marT="720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IN" sz="1600" b="0" i="0" u="none" strike="noStrike">
                          <a:solidFill>
                            <a:srgbClr val="000000"/>
                          </a:solidFill>
                          <a:effectLst/>
                          <a:latin typeface="Cambria" panose="02040503050406030204" pitchFamily="18" charset="0"/>
                        </a:rPr>
                        <a:t>3.61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IN" sz="1600" b="0" i="0" u="none" strike="noStrike">
                          <a:solidFill>
                            <a:srgbClr val="000000"/>
                          </a:solidFill>
                          <a:effectLst/>
                          <a:latin typeface="Cambria" panose="02040503050406030204" pitchFamily="18" charset="0"/>
                        </a:rPr>
                        <a:t>1.10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IN" sz="1600" b="0" i="0" u="none" strike="noStrike">
                          <a:solidFill>
                            <a:srgbClr val="000000"/>
                          </a:solidFill>
                          <a:effectLst/>
                          <a:latin typeface="Cambria" panose="02040503050406030204" pitchFamily="18" charset="0"/>
                        </a:rPr>
                        <a:t>-69.53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37945070"/>
                  </a:ext>
                </a:extLst>
              </a:tr>
              <a:tr h="247758">
                <a:tc>
                  <a:txBody>
                    <a:bodyPr/>
                    <a:lstStyle/>
                    <a:p>
                      <a:pPr algn="l" rtl="0" fontAlgn="ctr"/>
                      <a:r>
                        <a:rPr lang="en-IN" sz="1600" b="0" i="0" u="none" strike="noStrike" dirty="0">
                          <a:solidFill>
                            <a:srgbClr val="000000"/>
                          </a:solidFill>
                          <a:effectLst/>
                          <a:latin typeface="Cambria" panose="02040503050406030204" pitchFamily="18" charset="0"/>
                        </a:rPr>
                        <a:t>Others</a:t>
                      </a:r>
                    </a:p>
                  </a:txBody>
                  <a:tcPr marL="7204" marR="7204" marT="720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IN" sz="1600" b="0" i="0" u="none" strike="noStrike">
                          <a:solidFill>
                            <a:srgbClr val="000000"/>
                          </a:solidFill>
                          <a:effectLst/>
                          <a:latin typeface="Cambria" panose="02040503050406030204" pitchFamily="18" charset="0"/>
                        </a:rPr>
                        <a:t>7.25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IN" sz="1600" b="0" i="0" u="none" strike="noStrike">
                          <a:solidFill>
                            <a:srgbClr val="000000"/>
                          </a:solidFill>
                          <a:effectLst/>
                          <a:latin typeface="Cambria" panose="02040503050406030204" pitchFamily="18" charset="0"/>
                        </a:rPr>
                        <a:t>6.04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IN" sz="1600" b="0" i="0" u="none" strike="noStrike">
                          <a:solidFill>
                            <a:srgbClr val="000000"/>
                          </a:solidFill>
                          <a:effectLst/>
                          <a:latin typeface="Cambria" panose="02040503050406030204" pitchFamily="18" charset="0"/>
                        </a:rPr>
                        <a:t>-16.66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63626890"/>
                  </a:ext>
                </a:extLst>
              </a:tr>
              <a:tr h="247758">
                <a:tc>
                  <a:txBody>
                    <a:bodyPr/>
                    <a:lstStyle/>
                    <a:p>
                      <a:pPr algn="l" rtl="0" fontAlgn="ctr"/>
                      <a:r>
                        <a:rPr lang="en-IN" sz="1600" b="1" i="0" u="none" strike="noStrike" dirty="0">
                          <a:solidFill>
                            <a:srgbClr val="FFFFFF"/>
                          </a:solidFill>
                          <a:effectLst/>
                          <a:latin typeface="Cambria" panose="02040503050406030204" pitchFamily="18" charset="0"/>
                        </a:rPr>
                        <a:t>Sub - Total</a:t>
                      </a:r>
                    </a:p>
                  </a:txBody>
                  <a:tcPr marL="7204" marR="7204" marT="720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89C5D"/>
                    </a:solidFill>
                  </a:tcPr>
                </a:tc>
                <a:tc>
                  <a:txBody>
                    <a:bodyPr/>
                    <a:lstStyle/>
                    <a:p>
                      <a:pPr algn="ctr" rtl="0" fontAlgn="ctr"/>
                      <a:r>
                        <a:rPr lang="en-IN" sz="1600" b="1" i="0" u="none" strike="noStrike">
                          <a:solidFill>
                            <a:srgbClr val="FFFFFF"/>
                          </a:solidFill>
                          <a:effectLst/>
                          <a:latin typeface="Cambria" panose="02040503050406030204" pitchFamily="18" charset="0"/>
                        </a:rPr>
                        <a:t>2,084.59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89C5D"/>
                    </a:solidFill>
                  </a:tcPr>
                </a:tc>
                <a:tc>
                  <a:txBody>
                    <a:bodyPr/>
                    <a:lstStyle/>
                    <a:p>
                      <a:pPr algn="ctr" rtl="0" fontAlgn="ctr"/>
                      <a:r>
                        <a:rPr lang="en-IN" sz="1600" b="1" i="0" u="none" strike="noStrike">
                          <a:solidFill>
                            <a:srgbClr val="FFFFFF"/>
                          </a:solidFill>
                          <a:effectLst/>
                          <a:latin typeface="Cambria" panose="02040503050406030204" pitchFamily="18" charset="0"/>
                        </a:rPr>
                        <a:t>3,235.29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89C5D"/>
                    </a:solidFill>
                  </a:tcPr>
                </a:tc>
                <a:tc>
                  <a:txBody>
                    <a:bodyPr/>
                    <a:lstStyle/>
                    <a:p>
                      <a:pPr algn="ctr" rtl="0" fontAlgn="ctr"/>
                      <a:r>
                        <a:rPr lang="en-IN" sz="1600" b="1" i="0" u="none" strike="noStrike">
                          <a:solidFill>
                            <a:srgbClr val="FFFFFF"/>
                          </a:solidFill>
                          <a:effectLst/>
                          <a:latin typeface="Cambria" panose="02040503050406030204" pitchFamily="18" charset="0"/>
                        </a:rPr>
                        <a:t>55.20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89C5D"/>
                    </a:solidFill>
                  </a:tcPr>
                </a:tc>
                <a:extLst>
                  <a:ext uri="{0D108BD9-81ED-4DB2-BD59-A6C34878D82A}">
                    <a16:rowId xmlns:a16="http://schemas.microsoft.com/office/drawing/2014/main" val="622898606"/>
                  </a:ext>
                </a:extLst>
              </a:tr>
              <a:tr h="247758">
                <a:tc>
                  <a:txBody>
                    <a:bodyPr/>
                    <a:lstStyle/>
                    <a:p>
                      <a:pPr algn="l" rtl="0" fontAlgn="ctr"/>
                      <a:r>
                        <a:rPr lang="en-IN" sz="1600" b="1" i="0" u="none" strike="noStrike" dirty="0">
                          <a:solidFill>
                            <a:srgbClr val="FFFFFF"/>
                          </a:solidFill>
                          <a:effectLst/>
                          <a:latin typeface="Cambria" panose="02040503050406030204" pitchFamily="18" charset="0"/>
                        </a:rPr>
                        <a:t>Gross Imports </a:t>
                      </a:r>
                    </a:p>
                  </a:txBody>
                  <a:tcPr marL="7204" marR="7204" marT="720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89C5D"/>
                    </a:solidFill>
                  </a:tcPr>
                </a:tc>
                <a:tc>
                  <a:txBody>
                    <a:bodyPr/>
                    <a:lstStyle/>
                    <a:p>
                      <a:pPr algn="ctr" rtl="0" fontAlgn="ctr"/>
                      <a:r>
                        <a:rPr lang="en-IN" sz="1600" b="1" i="0" u="none" strike="noStrike">
                          <a:solidFill>
                            <a:srgbClr val="FFFFFF"/>
                          </a:solidFill>
                          <a:effectLst/>
                          <a:latin typeface="Cambria" panose="02040503050406030204" pitchFamily="18" charset="0"/>
                        </a:rPr>
                        <a:t>16,271.93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89C5D"/>
                    </a:solidFill>
                  </a:tcPr>
                </a:tc>
                <a:tc>
                  <a:txBody>
                    <a:bodyPr/>
                    <a:lstStyle/>
                    <a:p>
                      <a:pPr algn="ctr" rtl="0" fontAlgn="ctr"/>
                      <a:r>
                        <a:rPr lang="en-IN" sz="1600" b="1" i="0" u="none" strike="noStrike">
                          <a:solidFill>
                            <a:srgbClr val="FFFFFF"/>
                          </a:solidFill>
                          <a:effectLst/>
                          <a:latin typeface="Cambria" panose="02040503050406030204" pitchFamily="18" charset="0"/>
                        </a:rPr>
                        <a:t>17,936.89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89C5D"/>
                    </a:solidFill>
                  </a:tcPr>
                </a:tc>
                <a:tc>
                  <a:txBody>
                    <a:bodyPr/>
                    <a:lstStyle/>
                    <a:p>
                      <a:pPr algn="ctr" rtl="0" fontAlgn="ctr"/>
                      <a:r>
                        <a:rPr lang="en-IN" sz="1600" b="1" i="0" u="none" strike="noStrike" dirty="0">
                          <a:solidFill>
                            <a:srgbClr val="FFFFFF"/>
                          </a:solidFill>
                          <a:effectLst/>
                          <a:latin typeface="Cambria" panose="02040503050406030204" pitchFamily="18" charset="0"/>
                        </a:rPr>
                        <a:t>10.23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89C5D"/>
                    </a:solidFill>
                  </a:tcPr>
                </a:tc>
                <a:extLst>
                  <a:ext uri="{0D108BD9-81ED-4DB2-BD59-A6C34878D82A}">
                    <a16:rowId xmlns:a16="http://schemas.microsoft.com/office/drawing/2014/main" val="87762570"/>
                  </a:ext>
                </a:extLst>
              </a:tr>
            </a:tbl>
          </a:graphicData>
        </a:graphic>
      </p:graphicFrame>
    </p:spTree>
    <p:extLst>
      <p:ext uri="{BB962C8B-B14F-4D97-AF65-F5344CB8AC3E}">
        <p14:creationId xmlns:p14="http://schemas.microsoft.com/office/powerpoint/2010/main" val="27987333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Bullet-Gold-Star.png" descr="Bullet-Gold-Star.png">
            <a:extLst>
              <a:ext uri="{FF2B5EF4-FFF2-40B4-BE49-F238E27FC236}">
                <a16:creationId xmlns:a16="http://schemas.microsoft.com/office/drawing/2014/main" id="{19356705-01DF-41B2-9762-32DF72B111FC}"/>
              </a:ext>
            </a:extLst>
          </p:cNvPr>
          <p:cNvPicPr>
            <a:picLocks noChangeAspect="1"/>
          </p:cNvPicPr>
          <p:nvPr/>
        </p:nvPicPr>
        <p:blipFill>
          <a:blip r:embed="rId3"/>
          <a:stretch>
            <a:fillRect/>
          </a:stretch>
        </p:blipFill>
        <p:spPr>
          <a:xfrm>
            <a:off x="11308972" y="20150"/>
            <a:ext cx="883028" cy="883029"/>
          </a:xfrm>
          <a:prstGeom prst="rect">
            <a:avLst/>
          </a:prstGeom>
          <a:ln w="12700">
            <a:miter lim="400000"/>
          </a:ln>
        </p:spPr>
      </p:pic>
      <p:sp>
        <p:nvSpPr>
          <p:cNvPr id="15" name="TextBox 14">
            <a:extLst>
              <a:ext uri="{FF2B5EF4-FFF2-40B4-BE49-F238E27FC236}">
                <a16:creationId xmlns:a16="http://schemas.microsoft.com/office/drawing/2014/main" id="{E238C54E-9521-4590-99CE-E860AE32B199}"/>
              </a:ext>
            </a:extLst>
          </p:cNvPr>
          <p:cNvSpPr txBox="1"/>
          <p:nvPr/>
        </p:nvSpPr>
        <p:spPr>
          <a:xfrm>
            <a:off x="2056111" y="65239"/>
            <a:ext cx="8079777" cy="461665"/>
          </a:xfrm>
          <a:prstGeom prst="rect">
            <a:avLst/>
          </a:prstGeom>
          <a:noFill/>
        </p:spPr>
        <p:txBody>
          <a:bodyPr wrap="square" rtlCol="0">
            <a:spAutoFit/>
          </a:bodyPr>
          <a:lstStyle/>
          <a:p>
            <a:pPr algn="ctr"/>
            <a:r>
              <a:rPr lang="en-US" sz="2400" b="1" dirty="0">
                <a:solidFill>
                  <a:schemeClr val="accent2"/>
                </a:solidFill>
                <a:latin typeface="Cambria" panose="02040503050406030204" pitchFamily="18" charset="0"/>
                <a:ea typeface="Cambria" panose="02040503050406030204" pitchFamily="18" charset="0"/>
              </a:rPr>
              <a:t>GJEPC Region-wise Growth/Decline in Gross Exports </a:t>
            </a:r>
          </a:p>
        </p:txBody>
      </p:sp>
      <p:sp>
        <p:nvSpPr>
          <p:cNvPr id="6" name="TextBox 5">
            <a:extLst>
              <a:ext uri="{FF2B5EF4-FFF2-40B4-BE49-F238E27FC236}">
                <a16:creationId xmlns:a16="http://schemas.microsoft.com/office/drawing/2014/main" id="{008994DB-8D46-4571-BE35-037B40E61D21}"/>
              </a:ext>
            </a:extLst>
          </p:cNvPr>
          <p:cNvSpPr txBox="1"/>
          <p:nvPr/>
        </p:nvSpPr>
        <p:spPr>
          <a:xfrm>
            <a:off x="1014458" y="4900020"/>
            <a:ext cx="9181963" cy="461665"/>
          </a:xfrm>
          <a:prstGeom prst="rect">
            <a:avLst/>
          </a:prstGeom>
          <a:noFill/>
        </p:spPr>
        <p:txBody>
          <a:bodyPr wrap="square">
            <a:spAutoFit/>
          </a:bodyPr>
          <a:lstStyle/>
          <a:p>
            <a:r>
              <a:rPr lang="en-IN" sz="1200" dirty="0">
                <a:latin typeface="Cambria" panose="02040503050406030204" pitchFamily="18" charset="0"/>
                <a:ea typeface="Cambria" panose="02040503050406030204" pitchFamily="18" charset="0"/>
                <a:cs typeface="Arial" panose="020B0604020202020204" pitchFamily="34" charset="0"/>
              </a:rPr>
              <a:t>Source : GJEPC Analysis , Notes : (P) stands for provisional  Gross  Exports, </a:t>
            </a:r>
            <a:r>
              <a:rPr lang="en-IN" sz="1200" i="1" dirty="0">
                <a:latin typeface="Cambria" panose="02040503050406030204" pitchFamily="18" charset="0"/>
                <a:ea typeface="Cambria" panose="02040503050406030204" pitchFamily="18" charset="0"/>
                <a:cs typeface="Arial" panose="020B0604020202020204" pitchFamily="34" charset="0"/>
              </a:rPr>
              <a:t>Figures  from Delhi  </a:t>
            </a:r>
            <a:r>
              <a:rPr lang="en-IN" sz="1200" i="1" dirty="0" err="1">
                <a:latin typeface="Cambria" panose="02040503050406030204" pitchFamily="18" charset="0"/>
                <a:ea typeface="Cambria" panose="02040503050406030204" pitchFamily="18" charset="0"/>
                <a:cs typeface="Arial" panose="020B0604020202020204" pitchFamily="34" charset="0"/>
              </a:rPr>
              <a:t>Aircargo</a:t>
            </a:r>
            <a:r>
              <a:rPr lang="en-IN" sz="1200" i="1" dirty="0">
                <a:latin typeface="Cambria" panose="02040503050406030204" pitchFamily="18" charset="0"/>
                <a:ea typeface="Cambria" panose="02040503050406030204" pitchFamily="18" charset="0"/>
                <a:cs typeface="Arial" panose="020B0604020202020204" pitchFamily="34" charset="0"/>
              </a:rPr>
              <a:t> October-November 2022 &amp; Cochin </a:t>
            </a:r>
            <a:r>
              <a:rPr lang="en-IN" sz="1200" i="1" dirty="0" err="1">
                <a:latin typeface="Cambria" panose="02040503050406030204" pitchFamily="18" charset="0"/>
                <a:ea typeface="Cambria" panose="02040503050406030204" pitchFamily="18" charset="0"/>
                <a:cs typeface="Arial" panose="020B0604020202020204" pitchFamily="34" charset="0"/>
              </a:rPr>
              <a:t>Aircargo</a:t>
            </a:r>
            <a:r>
              <a:rPr lang="en-IN" sz="1200" i="1" dirty="0">
                <a:latin typeface="Cambria" panose="02040503050406030204" pitchFamily="18" charset="0"/>
                <a:ea typeface="Cambria" panose="02040503050406030204" pitchFamily="18" charset="0"/>
                <a:cs typeface="Arial" panose="020B0604020202020204" pitchFamily="34" charset="0"/>
              </a:rPr>
              <a:t> November 2022  are  not included as yet to receive from the Customs, </a:t>
            </a:r>
            <a:endParaRPr lang="en-IN" sz="1200" dirty="0">
              <a:latin typeface="Cambria" panose="02040503050406030204" pitchFamily="18" charset="0"/>
              <a:ea typeface="Cambria" panose="02040503050406030204" pitchFamily="18" charset="0"/>
              <a:cs typeface="Arial" panose="020B0604020202020204" pitchFamily="34" charset="0"/>
            </a:endParaRPr>
          </a:p>
        </p:txBody>
      </p:sp>
      <p:sp>
        <p:nvSpPr>
          <p:cNvPr id="4" name="Slide Number Placeholder 3">
            <a:extLst>
              <a:ext uri="{FF2B5EF4-FFF2-40B4-BE49-F238E27FC236}">
                <a16:creationId xmlns:a16="http://schemas.microsoft.com/office/drawing/2014/main" id="{E56A90DA-86D1-43EC-8233-450F0271D914}"/>
              </a:ext>
            </a:extLst>
          </p:cNvPr>
          <p:cNvSpPr>
            <a:spLocks noGrp="1"/>
          </p:cNvSpPr>
          <p:nvPr>
            <p:ph type="sldNum" sz="quarter" idx="12"/>
          </p:nvPr>
        </p:nvSpPr>
        <p:spPr/>
        <p:txBody>
          <a:bodyPr/>
          <a:lstStyle/>
          <a:p>
            <a:fld id="{D97A76BE-C088-48CA-ADF1-86B2A1AB1823}" type="slidenum">
              <a:rPr lang="en-IN" smtClean="0"/>
              <a:t>9</a:t>
            </a:fld>
            <a:endParaRPr lang="en-IN" dirty="0"/>
          </a:p>
        </p:txBody>
      </p:sp>
      <p:sp>
        <p:nvSpPr>
          <p:cNvPr id="7" name="Speech Bubble: Rectangle 6">
            <a:extLst>
              <a:ext uri="{FF2B5EF4-FFF2-40B4-BE49-F238E27FC236}">
                <a16:creationId xmlns:a16="http://schemas.microsoft.com/office/drawing/2014/main" id="{6AEFAED3-F410-412C-A9EE-58BB9289A620}"/>
              </a:ext>
            </a:extLst>
          </p:cNvPr>
          <p:cNvSpPr/>
          <p:nvPr/>
        </p:nvSpPr>
        <p:spPr>
          <a:xfrm>
            <a:off x="6223892" y="5467282"/>
            <a:ext cx="5085080" cy="1359790"/>
          </a:xfrm>
          <a:prstGeom prst="wedgeRectCallout">
            <a:avLst>
              <a:gd name="adj1" fmla="val 20623"/>
              <a:gd name="adj2" fmla="val -70009"/>
            </a:avLst>
          </a:prstGeom>
        </p:spPr>
        <p:style>
          <a:lnRef idx="2">
            <a:schemeClr val="dk1"/>
          </a:lnRef>
          <a:fillRef idx="1">
            <a:schemeClr val="lt1"/>
          </a:fillRef>
          <a:effectRef idx="0">
            <a:schemeClr val="dk1"/>
          </a:effectRef>
          <a:fontRef idx="minor">
            <a:schemeClr val="dk1"/>
          </a:fontRef>
        </p:style>
        <p:txBody>
          <a:bodyPr rtlCol="0" anchor="ctr"/>
          <a:lstStyle/>
          <a:p>
            <a:pPr algn="just"/>
            <a:r>
              <a:rPr lang="en-IN" sz="1600" dirty="0">
                <a:solidFill>
                  <a:schemeClr val="tx1"/>
                </a:solidFill>
                <a:effectLst/>
                <a:latin typeface="Cambria" panose="02040503050406030204" pitchFamily="18" charset="0"/>
                <a:ea typeface="Cambria" panose="02040503050406030204" pitchFamily="18" charset="0"/>
                <a:cs typeface="Mangal" panose="02040503050203030202" pitchFamily="18" charset="0"/>
              </a:rPr>
              <a:t>Gross exports from almost all regions except, barring the Western region and Northern region,  </a:t>
            </a:r>
            <a:r>
              <a:rPr lang="en-IN" sz="1600" dirty="0">
                <a:solidFill>
                  <a:schemeClr val="tx1"/>
                </a:solidFill>
                <a:latin typeface="Cambria" panose="02040503050406030204" pitchFamily="18" charset="0"/>
                <a:ea typeface="Cambria" panose="02040503050406030204" pitchFamily="18" charset="0"/>
                <a:cs typeface="Mangal" panose="02040503050203030202" pitchFamily="18" charset="0"/>
              </a:rPr>
              <a:t>have recorded positive </a:t>
            </a:r>
            <a:r>
              <a:rPr lang="en-IN" sz="1600" dirty="0">
                <a:solidFill>
                  <a:schemeClr val="tx1"/>
                </a:solidFill>
                <a:effectLst/>
                <a:latin typeface="Cambria" panose="02040503050406030204" pitchFamily="18" charset="0"/>
                <a:ea typeface="Cambria" panose="02040503050406030204" pitchFamily="18" charset="0"/>
                <a:cs typeface="Mangal" panose="02040503050203030202" pitchFamily="18" charset="0"/>
              </a:rPr>
              <a:t>export growth in  April – November 2022 over the exports recorded in April – November 2021.</a:t>
            </a:r>
          </a:p>
        </p:txBody>
      </p:sp>
      <p:graphicFrame>
        <p:nvGraphicFramePr>
          <p:cNvPr id="8" name="Table 7">
            <a:extLst>
              <a:ext uri="{FF2B5EF4-FFF2-40B4-BE49-F238E27FC236}">
                <a16:creationId xmlns:a16="http://schemas.microsoft.com/office/drawing/2014/main" id="{B2B11F0C-FB38-B91A-7CE8-118C20D68C02}"/>
              </a:ext>
            </a:extLst>
          </p:cNvPr>
          <p:cNvGraphicFramePr>
            <a:graphicFrameLocks noGrp="1"/>
          </p:cNvGraphicFramePr>
          <p:nvPr>
            <p:extLst>
              <p:ext uri="{D42A27DB-BD31-4B8C-83A1-F6EECF244321}">
                <p14:modId xmlns:p14="http://schemas.microsoft.com/office/powerpoint/2010/main" val="2213303728"/>
              </p:ext>
            </p:extLst>
          </p:nvPr>
        </p:nvGraphicFramePr>
        <p:xfrm>
          <a:off x="1120474" y="845525"/>
          <a:ext cx="9498643" cy="3838619"/>
        </p:xfrm>
        <a:graphic>
          <a:graphicData uri="http://schemas.openxmlformats.org/drawingml/2006/table">
            <a:tbl>
              <a:tblPr/>
              <a:tblGrid>
                <a:gridCol w="2831326">
                  <a:extLst>
                    <a:ext uri="{9D8B030D-6E8A-4147-A177-3AD203B41FA5}">
                      <a16:colId xmlns:a16="http://schemas.microsoft.com/office/drawing/2014/main" val="2509078499"/>
                    </a:ext>
                  </a:extLst>
                </a:gridCol>
                <a:gridCol w="2649780">
                  <a:extLst>
                    <a:ext uri="{9D8B030D-6E8A-4147-A177-3AD203B41FA5}">
                      <a16:colId xmlns:a16="http://schemas.microsoft.com/office/drawing/2014/main" val="1446885355"/>
                    </a:ext>
                  </a:extLst>
                </a:gridCol>
                <a:gridCol w="2473409">
                  <a:extLst>
                    <a:ext uri="{9D8B030D-6E8A-4147-A177-3AD203B41FA5}">
                      <a16:colId xmlns:a16="http://schemas.microsoft.com/office/drawing/2014/main" val="2393571265"/>
                    </a:ext>
                  </a:extLst>
                </a:gridCol>
                <a:gridCol w="1544128">
                  <a:extLst>
                    <a:ext uri="{9D8B030D-6E8A-4147-A177-3AD203B41FA5}">
                      <a16:colId xmlns:a16="http://schemas.microsoft.com/office/drawing/2014/main" val="4073482297"/>
                    </a:ext>
                  </a:extLst>
                </a:gridCol>
              </a:tblGrid>
              <a:tr h="1047531">
                <a:tc rowSpan="2">
                  <a:txBody>
                    <a:bodyPr/>
                    <a:lstStyle/>
                    <a:p>
                      <a:pPr algn="ctr" rtl="0" fontAlgn="ctr"/>
                      <a:r>
                        <a:rPr lang="en-IN" sz="2000" b="1" i="0" u="none" strike="noStrike" dirty="0">
                          <a:solidFill>
                            <a:srgbClr val="F2F2F2"/>
                          </a:solidFill>
                          <a:effectLst/>
                          <a:latin typeface="Cambria" panose="02040503050406030204" pitchFamily="18" charset="0"/>
                        </a:rPr>
                        <a:t>Region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89C5D"/>
                    </a:solidFill>
                  </a:tcPr>
                </a:tc>
                <a:tc>
                  <a:txBody>
                    <a:bodyPr/>
                    <a:lstStyle/>
                    <a:p>
                      <a:pPr algn="ctr" rtl="0" fontAlgn="ctr"/>
                      <a:r>
                        <a:rPr lang="en-US" sz="2000" b="1" i="0" u="none" strike="noStrike" dirty="0">
                          <a:solidFill>
                            <a:srgbClr val="F2F2F2"/>
                          </a:solidFill>
                          <a:effectLst/>
                          <a:latin typeface="Cambria" panose="02040503050406030204" pitchFamily="18" charset="0"/>
                        </a:rPr>
                        <a:t>Gross Exports</a:t>
                      </a:r>
                      <a:br>
                        <a:rPr lang="en-US" sz="2000" b="1" i="0" u="none" strike="noStrike" dirty="0">
                          <a:solidFill>
                            <a:srgbClr val="F2F2F2"/>
                          </a:solidFill>
                          <a:effectLst/>
                          <a:latin typeface="Cambria" panose="02040503050406030204" pitchFamily="18" charset="0"/>
                        </a:rPr>
                      </a:br>
                      <a:r>
                        <a:rPr lang="en-US" sz="2000" b="1" i="0" u="none" strike="noStrike" dirty="0">
                          <a:solidFill>
                            <a:srgbClr val="F2F2F2"/>
                          </a:solidFill>
                          <a:effectLst/>
                          <a:latin typeface="Cambria" panose="02040503050406030204" pitchFamily="18" charset="0"/>
                        </a:rPr>
                        <a:t>  (April  - November 2021)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89C5D"/>
                    </a:solidFill>
                  </a:tcPr>
                </a:tc>
                <a:tc>
                  <a:txBody>
                    <a:bodyPr/>
                    <a:lstStyle/>
                    <a:p>
                      <a:pPr algn="ctr" rtl="0" fontAlgn="ctr"/>
                      <a:r>
                        <a:rPr lang="en-US" sz="2000" b="1" i="0" u="none" strike="noStrike" dirty="0">
                          <a:solidFill>
                            <a:srgbClr val="F2F2F2"/>
                          </a:solidFill>
                          <a:effectLst/>
                          <a:latin typeface="Cambria" panose="02040503050406030204" pitchFamily="18" charset="0"/>
                        </a:rPr>
                        <a:t>Gross Exports</a:t>
                      </a:r>
                      <a:br>
                        <a:rPr lang="en-US" sz="2000" b="1" i="0" u="none" strike="noStrike" dirty="0">
                          <a:solidFill>
                            <a:srgbClr val="F2F2F2"/>
                          </a:solidFill>
                          <a:effectLst/>
                          <a:latin typeface="Cambria" panose="02040503050406030204" pitchFamily="18" charset="0"/>
                        </a:rPr>
                      </a:br>
                      <a:r>
                        <a:rPr lang="en-US" sz="2000" b="1" i="0" u="none" strike="noStrike" dirty="0">
                          <a:solidFill>
                            <a:srgbClr val="F2F2F2"/>
                          </a:solidFill>
                          <a:effectLst/>
                          <a:latin typeface="Cambria" panose="02040503050406030204" pitchFamily="18" charset="0"/>
                        </a:rPr>
                        <a:t>  (April to  November 2022)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89C5D"/>
                    </a:solidFill>
                  </a:tcPr>
                </a:tc>
                <a:tc rowSpan="2">
                  <a:txBody>
                    <a:bodyPr/>
                    <a:lstStyle/>
                    <a:p>
                      <a:pPr algn="ctr" rtl="0" fontAlgn="ctr"/>
                      <a:r>
                        <a:rPr lang="en-IN" sz="2000" b="1" i="0" u="none" strike="noStrike" dirty="0">
                          <a:solidFill>
                            <a:srgbClr val="F2F2F2"/>
                          </a:solidFill>
                          <a:effectLst/>
                          <a:latin typeface="Cambria" panose="02040503050406030204" pitchFamily="18" charset="0"/>
                        </a:rPr>
                        <a:t>% of Growth  /  Decline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89C5D"/>
                    </a:solidFill>
                  </a:tcPr>
                </a:tc>
                <a:extLst>
                  <a:ext uri="{0D108BD9-81ED-4DB2-BD59-A6C34878D82A}">
                    <a16:rowId xmlns:a16="http://schemas.microsoft.com/office/drawing/2014/main" val="877839491"/>
                  </a:ext>
                </a:extLst>
              </a:tr>
              <a:tr h="349177">
                <a:tc vMerge="1">
                  <a:txBody>
                    <a:bodyPr/>
                    <a:lstStyle/>
                    <a:p>
                      <a:endParaRPr lang="en-IN"/>
                    </a:p>
                  </a:txBody>
                  <a:tcPr/>
                </a:tc>
                <a:tc>
                  <a:txBody>
                    <a:bodyPr/>
                    <a:lstStyle/>
                    <a:p>
                      <a:pPr algn="ctr" rtl="0" fontAlgn="ctr"/>
                      <a:r>
                        <a:rPr lang="en-IN" sz="2000" b="1" i="0" u="none" strike="noStrike" dirty="0">
                          <a:solidFill>
                            <a:srgbClr val="F2F2F2"/>
                          </a:solidFill>
                          <a:effectLst/>
                          <a:latin typeface="Cambria" panose="02040503050406030204" pitchFamily="18" charset="0"/>
                        </a:rPr>
                        <a:t>US$ Million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89C5D"/>
                    </a:solidFill>
                  </a:tcPr>
                </a:tc>
                <a:tc>
                  <a:txBody>
                    <a:bodyPr/>
                    <a:lstStyle/>
                    <a:p>
                      <a:pPr algn="ctr" rtl="0" fontAlgn="ctr"/>
                      <a:r>
                        <a:rPr lang="en-IN" sz="2000" b="1" i="0" u="none" strike="noStrike" dirty="0">
                          <a:solidFill>
                            <a:srgbClr val="F2F2F2"/>
                          </a:solidFill>
                          <a:effectLst/>
                          <a:latin typeface="Cambria" panose="02040503050406030204" pitchFamily="18" charset="0"/>
                        </a:rPr>
                        <a:t>US$ Million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89C5D"/>
                    </a:solidFill>
                  </a:tcPr>
                </a:tc>
                <a:tc vMerge="1">
                  <a:txBody>
                    <a:bodyPr/>
                    <a:lstStyle/>
                    <a:p>
                      <a:endParaRPr lang="en-IN"/>
                    </a:p>
                  </a:txBody>
                  <a:tcPr/>
                </a:tc>
                <a:extLst>
                  <a:ext uri="{0D108BD9-81ED-4DB2-BD59-A6C34878D82A}">
                    <a16:rowId xmlns:a16="http://schemas.microsoft.com/office/drawing/2014/main" val="921789951"/>
                  </a:ext>
                </a:extLst>
              </a:tr>
              <a:tr h="349177">
                <a:tc>
                  <a:txBody>
                    <a:bodyPr/>
                    <a:lstStyle/>
                    <a:p>
                      <a:pPr algn="l" fontAlgn="b"/>
                      <a:r>
                        <a:rPr lang="en-IN" sz="2000" b="0" i="0" u="none" strike="noStrike" dirty="0">
                          <a:solidFill>
                            <a:srgbClr val="000000"/>
                          </a:solidFill>
                          <a:effectLst/>
                          <a:latin typeface="Cambria" panose="02040503050406030204" pitchFamily="18" charset="0"/>
                        </a:rPr>
                        <a:t>Western Region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IN" sz="2000" b="0" i="0" u="none" strike="noStrike">
                          <a:solidFill>
                            <a:srgbClr val="000000"/>
                          </a:solidFill>
                          <a:effectLst/>
                          <a:latin typeface="Cambria" panose="02040503050406030204" pitchFamily="18" charset="0"/>
                        </a:rPr>
                        <a:t>20196.51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IN" sz="2000" b="0" i="0" u="none" strike="noStrike">
                          <a:solidFill>
                            <a:srgbClr val="000000"/>
                          </a:solidFill>
                          <a:effectLst/>
                          <a:latin typeface="Cambria" panose="02040503050406030204" pitchFamily="18" charset="0"/>
                        </a:rPr>
                        <a:t>19590.12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IN" sz="2000" b="0" i="0" u="none" strike="noStrike">
                          <a:solidFill>
                            <a:srgbClr val="000000"/>
                          </a:solidFill>
                          <a:effectLst/>
                          <a:latin typeface="Cambria" panose="02040503050406030204" pitchFamily="18" charset="0"/>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41895149"/>
                  </a:ext>
                </a:extLst>
              </a:tr>
              <a:tr h="346849">
                <a:tc>
                  <a:txBody>
                    <a:bodyPr/>
                    <a:lstStyle/>
                    <a:p>
                      <a:pPr algn="l" fontAlgn="b"/>
                      <a:r>
                        <a:rPr lang="en-IN" sz="2000" b="0" i="0" u="none" strike="noStrike" dirty="0">
                          <a:solidFill>
                            <a:srgbClr val="000000"/>
                          </a:solidFill>
                          <a:effectLst/>
                          <a:latin typeface="Cambria" panose="02040503050406030204" pitchFamily="18" charset="0"/>
                        </a:rPr>
                        <a:t>Southern Region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IN" sz="2000" b="0" i="0" u="none" strike="noStrike">
                          <a:solidFill>
                            <a:srgbClr val="000000"/>
                          </a:solidFill>
                          <a:effectLst/>
                          <a:latin typeface="Cambria" panose="02040503050406030204" pitchFamily="18" charset="0"/>
                        </a:rPr>
                        <a:t>985.81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IN" sz="2000" b="0" i="0" u="none" strike="noStrike">
                          <a:solidFill>
                            <a:srgbClr val="000000"/>
                          </a:solidFill>
                          <a:effectLst/>
                          <a:latin typeface="Cambria" panose="02040503050406030204" pitchFamily="18" charset="0"/>
                        </a:rPr>
                        <a:t>1063.03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IN" sz="2000" b="0" i="0" u="none" strike="noStrike">
                          <a:solidFill>
                            <a:srgbClr val="000000"/>
                          </a:solidFill>
                          <a:effectLst/>
                          <a:latin typeface="Cambria" panose="02040503050406030204" pitchFamily="18" charset="0"/>
                        </a:rPr>
                        <a:t>7.83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11173561"/>
                  </a:ext>
                </a:extLst>
              </a:tr>
              <a:tr h="349177">
                <a:tc>
                  <a:txBody>
                    <a:bodyPr/>
                    <a:lstStyle/>
                    <a:p>
                      <a:pPr algn="l" fontAlgn="b"/>
                      <a:r>
                        <a:rPr lang="en-IN" sz="2000" b="0" i="0" u="none" strike="noStrike" dirty="0">
                          <a:solidFill>
                            <a:srgbClr val="000000"/>
                          </a:solidFill>
                          <a:effectLst/>
                          <a:latin typeface="Cambria" panose="02040503050406030204" pitchFamily="18" charset="0"/>
                        </a:rPr>
                        <a:t>Rajasthan Region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IN" sz="2000" b="0" i="0" u="none" strike="noStrike">
                          <a:solidFill>
                            <a:srgbClr val="000000"/>
                          </a:solidFill>
                          <a:effectLst/>
                          <a:latin typeface="Cambria" panose="02040503050406030204" pitchFamily="18" charset="0"/>
                        </a:rPr>
                        <a:t>627.10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IN" sz="2000" b="0" i="0" u="none" strike="noStrike">
                          <a:solidFill>
                            <a:srgbClr val="000000"/>
                          </a:solidFill>
                          <a:effectLst/>
                          <a:latin typeface="Cambria" panose="02040503050406030204" pitchFamily="18" charset="0"/>
                        </a:rPr>
                        <a:t>738.09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IN" sz="2000" b="0" i="0" u="none" strike="noStrike">
                          <a:solidFill>
                            <a:srgbClr val="000000"/>
                          </a:solidFill>
                          <a:effectLst/>
                          <a:latin typeface="Cambria" panose="02040503050406030204" pitchFamily="18" charset="0"/>
                        </a:rPr>
                        <a:t>17.7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75276040"/>
                  </a:ext>
                </a:extLst>
              </a:tr>
              <a:tr h="349177">
                <a:tc>
                  <a:txBody>
                    <a:bodyPr/>
                    <a:lstStyle/>
                    <a:p>
                      <a:pPr algn="l" fontAlgn="b"/>
                      <a:r>
                        <a:rPr lang="en-IN" sz="2000" b="0" i="0" u="none" strike="noStrike" dirty="0">
                          <a:solidFill>
                            <a:srgbClr val="000000"/>
                          </a:solidFill>
                          <a:effectLst/>
                          <a:latin typeface="Cambria" panose="02040503050406030204" pitchFamily="18" charset="0"/>
                        </a:rPr>
                        <a:t>Gujarat Region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IN" sz="2000" b="0" i="0" u="none" strike="noStrike">
                          <a:solidFill>
                            <a:srgbClr val="000000"/>
                          </a:solidFill>
                          <a:effectLst/>
                          <a:latin typeface="Cambria" panose="02040503050406030204" pitchFamily="18" charset="0"/>
                        </a:rPr>
                        <a:t>2838.61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IN" sz="2000" b="0" i="0" u="none" strike="noStrike">
                          <a:solidFill>
                            <a:srgbClr val="000000"/>
                          </a:solidFill>
                          <a:effectLst/>
                          <a:latin typeface="Cambria" panose="02040503050406030204" pitchFamily="18" charset="0"/>
                        </a:rPr>
                        <a:t>3456.83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IN" sz="2000" b="0" i="0" u="none" strike="noStrike">
                          <a:solidFill>
                            <a:srgbClr val="000000"/>
                          </a:solidFill>
                          <a:effectLst/>
                          <a:latin typeface="Cambria" panose="02040503050406030204" pitchFamily="18" charset="0"/>
                        </a:rPr>
                        <a:t>21.78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81600643"/>
                  </a:ext>
                </a:extLst>
              </a:tr>
              <a:tr h="349177">
                <a:tc>
                  <a:txBody>
                    <a:bodyPr/>
                    <a:lstStyle/>
                    <a:p>
                      <a:pPr algn="l" fontAlgn="b"/>
                      <a:r>
                        <a:rPr lang="en-IN" sz="2000" b="0" i="0" u="none" strike="noStrike" dirty="0">
                          <a:solidFill>
                            <a:srgbClr val="000000"/>
                          </a:solidFill>
                          <a:effectLst/>
                          <a:latin typeface="Cambria" panose="02040503050406030204" pitchFamily="18" charset="0"/>
                        </a:rPr>
                        <a:t>Northern Region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IN" sz="2000" b="0" i="0" u="none" strike="noStrike">
                          <a:solidFill>
                            <a:srgbClr val="000000"/>
                          </a:solidFill>
                          <a:effectLst/>
                          <a:latin typeface="Cambria" panose="02040503050406030204" pitchFamily="18" charset="0"/>
                        </a:rPr>
                        <a:t>646.52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IN" sz="2000" b="0" i="0" u="none" strike="noStrike">
                          <a:solidFill>
                            <a:srgbClr val="000000"/>
                          </a:solidFill>
                          <a:effectLst/>
                          <a:latin typeface="Cambria" panose="02040503050406030204" pitchFamily="18" charset="0"/>
                        </a:rPr>
                        <a:t>624.98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IN" sz="2000" b="0" i="0" u="none" strike="noStrike">
                          <a:solidFill>
                            <a:srgbClr val="000000"/>
                          </a:solidFill>
                          <a:effectLst/>
                          <a:latin typeface="Cambria" panose="02040503050406030204" pitchFamily="18" charset="0"/>
                        </a:rPr>
                        <a:t>-3.33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8194272"/>
                  </a:ext>
                </a:extLst>
              </a:tr>
              <a:tr h="349177">
                <a:tc>
                  <a:txBody>
                    <a:bodyPr/>
                    <a:lstStyle/>
                    <a:p>
                      <a:pPr algn="l" fontAlgn="b"/>
                      <a:r>
                        <a:rPr lang="en-IN" sz="2000" b="0" i="0" u="none" strike="noStrike" dirty="0">
                          <a:solidFill>
                            <a:srgbClr val="000000"/>
                          </a:solidFill>
                          <a:effectLst/>
                          <a:latin typeface="Cambria" panose="02040503050406030204" pitchFamily="18" charset="0"/>
                        </a:rPr>
                        <a:t>Eastern  Region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IN" sz="2000" b="0" i="0" u="none" strike="noStrike">
                          <a:solidFill>
                            <a:srgbClr val="000000"/>
                          </a:solidFill>
                          <a:effectLst/>
                          <a:latin typeface="Cambria" panose="02040503050406030204" pitchFamily="18" charset="0"/>
                        </a:rPr>
                        <a:t>615.56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IN" sz="2000" b="0" i="0" u="none" strike="noStrike">
                          <a:solidFill>
                            <a:srgbClr val="000000"/>
                          </a:solidFill>
                          <a:effectLst/>
                          <a:latin typeface="Cambria" panose="02040503050406030204" pitchFamily="18" charset="0"/>
                        </a:rPr>
                        <a:t>770.81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IN" sz="2000" b="0" i="0" u="none" strike="noStrike">
                          <a:solidFill>
                            <a:srgbClr val="000000"/>
                          </a:solidFill>
                          <a:effectLst/>
                          <a:latin typeface="Cambria" panose="02040503050406030204" pitchFamily="18" charset="0"/>
                        </a:rPr>
                        <a:t>25.22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8664912"/>
                  </a:ext>
                </a:extLst>
              </a:tr>
              <a:tr h="349177">
                <a:tc>
                  <a:txBody>
                    <a:bodyPr/>
                    <a:lstStyle/>
                    <a:p>
                      <a:pPr algn="l" fontAlgn="b"/>
                      <a:r>
                        <a:rPr lang="en-IN" sz="2000" b="0" i="0" u="none" strike="noStrike" dirty="0">
                          <a:solidFill>
                            <a:srgbClr val="000000"/>
                          </a:solidFill>
                          <a:effectLst/>
                          <a:latin typeface="Cambria" panose="02040503050406030204" pitchFamily="18" charset="0"/>
                        </a:rPr>
                        <a:t>Total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IN" sz="2000" b="0" i="0" u="none" strike="noStrike">
                          <a:solidFill>
                            <a:srgbClr val="000000"/>
                          </a:solidFill>
                          <a:effectLst/>
                          <a:latin typeface="Cambria" panose="02040503050406030204" pitchFamily="18" charset="0"/>
                        </a:rPr>
                        <a:t>25910.10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IN" sz="2000" b="0" i="0" u="none" strike="noStrike">
                          <a:solidFill>
                            <a:srgbClr val="000000"/>
                          </a:solidFill>
                          <a:effectLst/>
                          <a:latin typeface="Cambria" panose="02040503050406030204" pitchFamily="18" charset="0"/>
                        </a:rPr>
                        <a:t>26243.85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IN" sz="2000" b="0" i="0" u="none" strike="noStrike" dirty="0">
                          <a:solidFill>
                            <a:srgbClr val="000000"/>
                          </a:solidFill>
                          <a:effectLst/>
                          <a:latin typeface="Cambria" panose="02040503050406030204" pitchFamily="18" charset="0"/>
                        </a:rPr>
                        <a:t>1.29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16797428"/>
                  </a:ext>
                </a:extLst>
              </a:tr>
            </a:tbl>
          </a:graphicData>
        </a:graphic>
      </p:graphicFrame>
    </p:spTree>
    <p:extLst>
      <p:ext uri="{BB962C8B-B14F-4D97-AF65-F5344CB8AC3E}">
        <p14:creationId xmlns:p14="http://schemas.microsoft.com/office/powerpoint/2010/main" val="311973493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29610</TotalTime>
  <Words>3105</Words>
  <Application>Microsoft Office PowerPoint</Application>
  <PresentationFormat>Widescreen</PresentationFormat>
  <Paragraphs>728</Paragraphs>
  <Slides>17</Slides>
  <Notes>5</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Gem and Jewellery Trade Update  April  -  November 2022  Global Trade Projections by World Trade Organization (WTO)– Key Feature   GJEPC Statistics &amp; Trade Research Department  (Data and Analytics Unit)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Kalyani</dc:creator>
  <cp:lastModifiedBy>Dhara Tolia</cp:lastModifiedBy>
  <cp:revision>825</cp:revision>
  <cp:lastPrinted>2022-07-15T12:30:57Z</cp:lastPrinted>
  <dcterms:created xsi:type="dcterms:W3CDTF">2020-06-20T04:10:10Z</dcterms:created>
  <dcterms:modified xsi:type="dcterms:W3CDTF">2022-12-19T05:21:21Z</dcterms:modified>
</cp:coreProperties>
</file>